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7863" r:id="rId2"/>
    <p:sldMasterId id="2147487957" r:id="rId3"/>
    <p:sldMasterId id="2147488212" r:id="rId4"/>
    <p:sldMasterId id="2147488227" r:id="rId5"/>
    <p:sldMasterId id="2147488255" r:id="rId6"/>
    <p:sldMasterId id="2147488280" r:id="rId7"/>
    <p:sldMasterId id="2147488292" r:id="rId8"/>
  </p:sldMasterIdLst>
  <p:notesMasterIdLst>
    <p:notesMasterId r:id="rId81"/>
  </p:notesMasterIdLst>
  <p:sldIdLst>
    <p:sldId id="727" r:id="rId9"/>
    <p:sldId id="830" r:id="rId10"/>
    <p:sldId id="820" r:id="rId11"/>
    <p:sldId id="831" r:id="rId12"/>
    <p:sldId id="767" r:id="rId13"/>
    <p:sldId id="879" r:id="rId14"/>
    <p:sldId id="773" r:id="rId15"/>
    <p:sldId id="833" r:id="rId16"/>
    <p:sldId id="832" r:id="rId17"/>
    <p:sldId id="860" r:id="rId18"/>
    <p:sldId id="861" r:id="rId19"/>
    <p:sldId id="756" r:id="rId20"/>
    <p:sldId id="878" r:id="rId21"/>
    <p:sldId id="883" r:id="rId22"/>
    <p:sldId id="852" r:id="rId23"/>
    <p:sldId id="856" r:id="rId24"/>
    <p:sldId id="910" r:id="rId25"/>
    <p:sldId id="912" r:id="rId26"/>
    <p:sldId id="887" r:id="rId27"/>
    <p:sldId id="855" r:id="rId28"/>
    <p:sldId id="886" r:id="rId29"/>
    <p:sldId id="836" r:id="rId30"/>
    <p:sldId id="884" r:id="rId31"/>
    <p:sldId id="885" r:id="rId32"/>
    <p:sldId id="819" r:id="rId33"/>
    <p:sldId id="834" r:id="rId34"/>
    <p:sldId id="853" r:id="rId35"/>
    <p:sldId id="842" r:id="rId36"/>
    <p:sldId id="911" r:id="rId37"/>
    <p:sldId id="889" r:id="rId38"/>
    <p:sldId id="915" r:id="rId39"/>
    <p:sldId id="888" r:id="rId40"/>
    <p:sldId id="858" r:id="rId41"/>
    <p:sldId id="859" r:id="rId42"/>
    <p:sldId id="847" r:id="rId43"/>
    <p:sldId id="875" r:id="rId44"/>
    <p:sldId id="876" r:id="rId45"/>
    <p:sldId id="741" r:id="rId46"/>
    <p:sldId id="877" r:id="rId47"/>
    <p:sldId id="848" r:id="rId48"/>
    <p:sldId id="837" r:id="rId49"/>
    <p:sldId id="838" r:id="rId50"/>
    <p:sldId id="865" r:id="rId51"/>
    <p:sldId id="849" r:id="rId52"/>
    <p:sldId id="864" r:id="rId53"/>
    <p:sldId id="905" r:id="rId54"/>
    <p:sldId id="891" r:id="rId55"/>
    <p:sldId id="850" r:id="rId56"/>
    <p:sldId id="862" r:id="rId57"/>
    <p:sldId id="892" r:id="rId58"/>
    <p:sldId id="893" r:id="rId59"/>
    <p:sldId id="894" r:id="rId60"/>
    <p:sldId id="843" r:id="rId61"/>
    <p:sldId id="895" r:id="rId62"/>
    <p:sldId id="851" r:id="rId63"/>
    <p:sldId id="913" r:id="rId64"/>
    <p:sldId id="906" r:id="rId65"/>
    <p:sldId id="840" r:id="rId66"/>
    <p:sldId id="916" r:id="rId67"/>
    <p:sldId id="896" r:id="rId68"/>
    <p:sldId id="867" r:id="rId69"/>
    <p:sldId id="898" r:id="rId70"/>
    <p:sldId id="897" r:id="rId71"/>
    <p:sldId id="868" r:id="rId72"/>
    <p:sldId id="904" r:id="rId73"/>
    <p:sldId id="903" r:id="rId74"/>
    <p:sldId id="909" r:id="rId75"/>
    <p:sldId id="907" r:id="rId76"/>
    <p:sldId id="914" r:id="rId77"/>
    <p:sldId id="902" r:id="rId78"/>
    <p:sldId id="740" r:id="rId79"/>
    <p:sldId id="739" r:id="rId8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CCFF66"/>
    <a:srgbClr val="1C3B1F"/>
    <a:srgbClr val="FFFFFF"/>
    <a:srgbClr val="E3E3CD"/>
    <a:srgbClr val="390039"/>
    <a:srgbClr val="00FFFF"/>
    <a:srgbClr val="FFFF00"/>
    <a:srgbClr val="000404"/>
    <a:srgbClr val="FF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66" autoAdjust="0"/>
    <p:restoredTop sz="89181" autoAdjust="0"/>
  </p:normalViewPr>
  <p:slideViewPr>
    <p:cSldViewPr>
      <p:cViewPr>
        <p:scale>
          <a:sx n="66" d="100"/>
          <a:sy n="66" d="100"/>
        </p:scale>
        <p:origin x="-1800" y="-888"/>
      </p:cViewPr>
      <p:guideLst>
        <p:guide orient="horz" pos="2160"/>
        <p:guide pos="2880"/>
      </p:guideLst>
    </p:cSldViewPr>
  </p:slideViewPr>
  <p:outlineViewPr>
    <p:cViewPr>
      <p:scale>
        <a:sx n="33" d="100"/>
        <a:sy n="33" d="100"/>
      </p:scale>
      <p:origin x="0" y="23776"/>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80" Type="http://schemas.openxmlformats.org/officeDocument/2006/relationships/slide" Target="slides/slide72.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Published on Apr 7, 2015</a:t>
            </a:r>
            <a:endParaRPr lang="en-US" dirty="0" smtClean="0"/>
          </a:p>
          <a:p>
            <a:r>
              <a:rPr lang="en-US" dirty="0" smtClean="0"/>
              <a:t>We all want to be happy. The question is, “How do we make that happen?” Explore a nonconventional path to true happiness.</a:t>
            </a:r>
          </a:p>
          <a:p>
            <a:r>
              <a:rPr lang="en-US" dirty="0" smtClean="0"/>
              <a:t>Time</a:t>
            </a:r>
            <a:r>
              <a:rPr lang="en-US" baseline="0" dirty="0" smtClean="0"/>
              <a:t> elapsed is 2:26</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=wxWCspyE7lg</a:t>
            </a:r>
          </a:p>
          <a:p>
            <a:r>
              <a:rPr lang="en-US" dirty="0" smtClean="0"/>
              <a:t>Accessed</a:t>
            </a:r>
            <a:r>
              <a:rPr lang="en-US" baseline="0" dirty="0" smtClean="0"/>
              <a:t> 24 Jan 2016</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As we saw last week, Matthew answers the question of where satisfaction is found by saying it is found in Christ as King—Jesus fulfilled every requirement to be King.</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pPr>
                <a:defRPr/>
              </a:pPr>
              <a:t>11</a:t>
            </a:fld>
            <a:endParaRPr lang="en-US"/>
          </a:p>
        </p:txBody>
      </p:sp>
    </p:spTree>
    <p:extLst>
      <p:ext uri="{BB962C8B-B14F-4D97-AF65-F5344CB8AC3E}">
        <p14:creationId xmlns:p14="http://schemas.microsoft.com/office/powerpoint/2010/main" val="283912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Matt 1–10 reveals this King.  Wiersbe notes that the revelation of the King falls nicely into three units.</a:t>
            </a:r>
            <a:r>
              <a:rPr lang="en-SG" dirty="0" smtClean="0">
                <a:effectLst/>
              </a:rPr>
              <a:t> </a:t>
            </a:r>
          </a:p>
          <a:p>
            <a:r>
              <a:rPr lang="en-US" dirty="0" smtClean="0"/>
              <a:t>• </a:t>
            </a:r>
            <a:r>
              <a:rPr lang="en-US" sz="1200" kern="1200" dirty="0" smtClean="0">
                <a:solidFill>
                  <a:schemeClr val="tx1"/>
                </a:solidFill>
                <a:effectLst/>
                <a:latin typeface="Arial" pitchFamily="-112" charset="0"/>
                <a:ea typeface="ＭＳ Ｐゴシック" charset="-128"/>
                <a:cs typeface="ＭＳ Ｐゴシック" charset="-128"/>
              </a:rPr>
              <a:t>Matt 1–4 focuses on His person—He qualifies to be King of Israel and King of the entire world!</a:t>
            </a:r>
            <a:r>
              <a:rPr lang="en-SG" dirty="0" smtClean="0">
                <a:effectLst/>
              </a:rPr>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509445-E09C-9240-B339-31AC38C5BA9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07266" name="Rectangle 1026"/>
          <p:cNvSpPr>
            <a:spLocks noGrp="1" noRot="1" noChangeAspect="1" noChangeArrowheads="1"/>
          </p:cNvSpPr>
          <p:nvPr>
            <p:ph type="sldImg"/>
          </p:nvPr>
        </p:nvSpPr>
        <p:spPr>
          <a:solidFill>
            <a:srgbClr val="FFFFFF"/>
          </a:solidFill>
          <a:ln/>
        </p:spPr>
      </p:sp>
      <p:sp>
        <p:nvSpPr>
          <p:cNvPr id="90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Matthew 1–4 provide proofs that Jesus should be accepted as Israel</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king.  Jesus has the right physical line and is approved by key witnesses to be the King of Israel</a:t>
            </a:r>
            <a:r>
              <a:rPr lang="en-SG" sz="1200" kern="1200" dirty="0" smtClean="0">
                <a:solidFill>
                  <a:schemeClr val="tx1"/>
                </a:solidFill>
                <a:effectLst/>
                <a:latin typeface="Arial" pitchFamily="-112" charset="0"/>
                <a:ea typeface="ＭＳ Ｐゴシック" charset="-128"/>
                <a:cs typeface="ＭＳ Ｐゴシック" charset="-128"/>
              </a:rPr>
              <a:t>.</a:t>
            </a:r>
          </a:p>
          <a:p>
            <a:endParaRPr lang="en-US"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Both John (3:1) and Jesus (4:17) declare,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Repent, for the kingdom of heaven is at hand!</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Repentance means a change of mind regarding who Jesus is. But what are the fruits of such a change of thinking?</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dirty="0" smtClean="0">
                <a:solidFill>
                  <a:schemeClr val="tx1"/>
                </a:solidFill>
                <a:effectLst/>
                <a:latin typeface="Arial" pitchFamily="-112" charset="0"/>
                <a:ea typeface="ＭＳ Ｐゴシック" charset="-128"/>
                <a:cs typeface="ＭＳ Ｐゴシック" charset="-128"/>
              </a:rPr>
              <a:t>.</a:t>
            </a:r>
          </a:p>
          <a:p>
            <a:r>
              <a:rPr lang="en-SG" sz="1200" kern="1200" dirty="0" smtClean="0">
                <a:solidFill>
                  <a:schemeClr val="tx1"/>
                </a:solidFill>
                <a:effectLst/>
                <a:latin typeface="Arial" pitchFamily="-112" charset="0"/>
                <a:ea typeface="ＭＳ Ｐゴシック" charset="-128"/>
                <a:cs typeface="ＭＳ Ｐゴシック" charset="-128"/>
              </a:rPr>
              <a:t>•</a:t>
            </a:r>
            <a:r>
              <a:rPr lang="en-SG" sz="1200" kern="1200" baseline="0" dirty="0" smtClean="0">
                <a:solidFill>
                  <a:schemeClr val="tx1"/>
                </a:solidFill>
                <a:effectLst/>
                <a:latin typeface="Arial" pitchFamily="-112" charset="0"/>
                <a:ea typeface="ＭＳ Ｐゴシック" charset="-128"/>
                <a:cs typeface="ＭＳ Ｐゴシック" charset="-128"/>
              </a:rPr>
              <a:t> </a:t>
            </a:r>
            <a:r>
              <a:rPr lang="en-US" sz="1200" kern="1200" dirty="0" smtClean="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dirty="0" smtClean="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dirty="0" smtClean="0">
                <a:effectLst/>
              </a:rPr>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a:t>
            </a:r>
            <a:r>
              <a:rPr lang="en-US" baseline="0" dirty="0" smtClean="0"/>
              <a:t> </a:t>
            </a:r>
            <a:r>
              <a:rPr lang="en-US" dirty="0" smtClean="0"/>
              <a:t>20 Sundays we</a:t>
            </a:r>
            <a:r>
              <a:rPr lang="uk-UA" dirty="0" smtClean="0"/>
              <a:t>'</a:t>
            </a:r>
            <a:r>
              <a:rPr lang="en-US" dirty="0" smtClean="0"/>
              <a:t>re digging into this most significant sermon ever. But</a:t>
            </a:r>
            <a:r>
              <a:rPr lang="en-US" baseline="0" dirty="0" smtClean="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87505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17</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fruits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of repentance</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12" charset="0"/>
                <a:ea typeface="ＭＳ Ｐゴシック" charset="-128"/>
                <a:cs typeface="ＭＳ Ｐゴシック" charset="-128"/>
              </a:rPr>
              <a:t>These who truly repent will possess an internal holiness more than mere outward show like the Pharisees</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smtClean="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The setting of the sermon shows Jesus taking the role of a rabbi to teach the disciples the response of those embracing him as king (Matt 5:1-2; Luke 6:17-19).</a:t>
            </a:r>
            <a:r>
              <a:rPr lang="en-SG" dirty="0" smtClean="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Jesus saw the crowds and sat down on a mountainside (1a).</a:t>
            </a:r>
            <a:r>
              <a:rPr lang="en-SG" dirty="0" smtClean="0">
                <a:effectLst/>
              </a:rPr>
              <a:t> </a:t>
            </a:r>
          </a:p>
          <a:p>
            <a:r>
              <a:rPr lang="en-US" sz="1200" kern="1200" dirty="0" smtClean="0">
                <a:solidFill>
                  <a:schemeClr val="tx1"/>
                </a:solidFill>
                <a:effectLst/>
                <a:latin typeface="Arial" pitchFamily="-112" charset="0"/>
                <a:ea typeface="ＭＳ Ｐゴシック" charset="-128"/>
                <a:cs typeface="ＭＳ Ｐゴシック" charset="-128"/>
              </a:rPr>
              <a:t>The passage </a:t>
            </a:r>
            <a:r>
              <a:rPr lang="en-US" sz="1200" kern="1200" dirty="0" err="1" smtClean="0">
                <a:solidFill>
                  <a:schemeClr val="tx1"/>
                </a:solidFill>
                <a:effectLst/>
                <a:latin typeface="Arial" pitchFamily="-112" charset="0"/>
                <a:ea typeface="ＭＳ Ｐゴシック" charset="-128"/>
                <a:cs typeface="ＭＳ Ｐゴシック" charset="-128"/>
              </a:rPr>
              <a:t>doesn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say specifically—though Luke calls this a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level place</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(Luke 6:17). Putting the two together, Jesus found a level part of a mountain.</a:t>
            </a:r>
            <a:r>
              <a:rPr lang="en-SG"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5:1   	Now when he saw the crowds, he went up on a mountainside and sat down. His disciples came to him,  2 and he began to teach them, saying: </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5:3    	</a:t>
            </a:r>
            <a:r>
              <a:rPr lang="ru-RU" sz="1200" b="0" i="0" u="none" strike="noStrike" kern="1200" baseline="0" dirty="0" smtClean="0">
                <a:solidFill>
                  <a:schemeClr val="tx1"/>
                </a:solidFill>
                <a:latin typeface="Arial" pitchFamily="-112" charset="0"/>
                <a:ea typeface="ＭＳ Ｐゴシック" charset="-128"/>
                <a:cs typeface="ＭＳ Ｐゴシック" charset="-128"/>
              </a:rPr>
              <a:t>"</a:t>
            </a:r>
            <a:r>
              <a:rPr lang="en-SG" sz="1200" b="0" i="0" u="none" strike="noStrike" kern="1200" baseline="0" dirty="0" smtClean="0">
                <a:solidFill>
                  <a:schemeClr val="tx1"/>
                </a:solidFill>
                <a:latin typeface="Arial" pitchFamily="-112" charset="0"/>
                <a:ea typeface="ＭＳ Ｐゴシック" charset="-128"/>
                <a:cs typeface="ＭＳ Ｐゴシック" charset="-128"/>
              </a:rPr>
              <a:t>Blessed are the poor in spirit,</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theirs is the kingdom of heaven.</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5:4    	Blessed are those who mourn,</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they will be comforted.</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5:5    	Blessed are the meek,</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they will inherit the earth.</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5:6    	Blessed are those who hunger and thirst for righteousness,</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they will be filled.</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5:7    	Blessed are the merciful,</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they will be shown mercy.</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5:8    	Blessed are the pure in heart,</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they will see God.</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5:9    	Blessed are the peacemakers,</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they will be called sons of God.</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5:10    	Blessed are those who are persecuted because of righteousness,</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		for theirs is the kingdom of heaven.</a:t>
            </a:r>
          </a:p>
          <a:p>
            <a:r>
              <a:rPr lang="en-SG" sz="1200" b="0" i="0" u="none" strike="noStrike" kern="1200" baseline="0" dirty="0" smtClean="0">
                <a:solidFill>
                  <a:schemeClr val="tx1"/>
                </a:solidFill>
                <a:latin typeface="Arial" pitchFamily="-112" charset="0"/>
                <a:ea typeface="ＭＳ Ｐゴシック" charset="-128"/>
                <a:cs typeface="ＭＳ Ｐゴシック" charset="-128"/>
              </a:rPr>
              <a:t>Matt. 5:11    	</a:t>
            </a:r>
            <a:r>
              <a:rPr lang="ru-RU" sz="1200" b="0" i="0" u="none" strike="noStrike" kern="1200" baseline="0" dirty="0" smtClean="0">
                <a:solidFill>
                  <a:schemeClr val="tx1"/>
                </a:solidFill>
                <a:latin typeface="Arial" pitchFamily="-112" charset="0"/>
                <a:ea typeface="ＭＳ Ｐゴシック" charset="-128"/>
                <a:cs typeface="ＭＳ Ｐゴシック" charset="-128"/>
              </a:rPr>
              <a:t>"</a:t>
            </a:r>
            <a:r>
              <a:rPr lang="en-SG" sz="1200" b="0" i="0" u="none" strike="noStrike" kern="1200" baseline="0" dirty="0" smtClean="0">
                <a:solidFill>
                  <a:schemeClr val="tx1"/>
                </a:solidFill>
                <a:latin typeface="Arial" pitchFamily="-112" charset="0"/>
                <a:ea typeface="ＭＳ Ｐゴシック" charset="-128"/>
                <a:cs typeface="ＭＳ Ｐゴシック" charset="-128"/>
              </a:rPr>
              <a:t>Blessed are you when people insult you, persecute you and falsely say all kinds of evil against you because of me. 12 Rejoice and be glad, because great is your reward in heaven, for in the same way they persecuted the prophets who were before you.</a:t>
            </a:r>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val="875058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This describes the traditional location for this sermon, which is called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The Mount of Beatitudes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on the north shore of the Sea of Galilee.</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This is called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Beatitudes,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after the Latin </a:t>
            </a:r>
            <a:r>
              <a:rPr lang="en-US" sz="1200" i="1" kern="1200" dirty="0" err="1" smtClean="0">
                <a:solidFill>
                  <a:schemeClr val="tx1"/>
                </a:solidFill>
                <a:effectLst/>
                <a:latin typeface="Arial" pitchFamily="-112" charset="0"/>
                <a:ea typeface="ＭＳ Ｐゴシック" charset="-128"/>
                <a:cs typeface="ＭＳ Ｐゴシック" charset="-128"/>
              </a:rPr>
              <a:t>beatus</a:t>
            </a:r>
            <a:r>
              <a:rPr lang="en-US" sz="1200" kern="1200" dirty="0" smtClean="0">
                <a:solidFill>
                  <a:schemeClr val="tx1"/>
                </a:solidFill>
                <a:effectLst/>
                <a:latin typeface="Arial" pitchFamily="-112" charset="0"/>
                <a:ea typeface="ＭＳ Ｐゴシック" charset="-128"/>
                <a:cs typeface="ＭＳ Ｐゴシック" charset="-128"/>
              </a:rPr>
              <a:t>, meaning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blessed.</a:t>
            </a:r>
            <a:r>
              <a:rPr lang="ru-RU" sz="1200" kern="1200" dirty="0" smtClean="0">
                <a:solidFill>
                  <a:schemeClr val="tx1"/>
                </a:solidFill>
                <a:effectLst/>
                <a:latin typeface="Arial" pitchFamily="-112" charset="0"/>
                <a:ea typeface="ＭＳ Ｐゴシック" charset="-128"/>
                <a:cs typeface="ＭＳ Ｐゴシック" charset="-128"/>
              </a:rPr>
              <a:t>"</a:t>
            </a:r>
            <a:r>
              <a:rPr lang="en-SG" dirty="0" smtClean="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Jesus began teaching his disciples who showed initiative to listen (1b-2).</a:t>
            </a:r>
            <a:r>
              <a:rPr lang="en-SG" dirty="0" smtClean="0">
                <a:effectLst/>
              </a:rPr>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Why did Jesus sit down (1)? Is this significant?</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We typically have the teacher stand and the listeners sit.  Of course, that only makes it tempting for the listeners to fall asleep.  I have fallen asleep on may a sermon, but I</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err="1" smtClean="0">
                <a:solidFill>
                  <a:schemeClr val="tx1"/>
                </a:solidFill>
                <a:effectLst/>
                <a:latin typeface="Arial" pitchFamily="-112" charset="0"/>
                <a:ea typeface="ＭＳ Ｐゴシック" charset="-128"/>
                <a:cs typeface="ＭＳ Ｐゴシック" charset="-128"/>
              </a:rPr>
              <a:t>ve</a:t>
            </a:r>
            <a:r>
              <a:rPr lang="en-US" sz="1200" kern="1200" dirty="0" smtClean="0">
                <a:solidFill>
                  <a:schemeClr val="tx1"/>
                </a:solidFill>
                <a:effectLst/>
                <a:latin typeface="Arial" pitchFamily="-112" charset="0"/>
                <a:ea typeface="ＭＳ Ｐゴシック" charset="-128"/>
                <a:cs typeface="ＭＳ Ｐゴシック" charset="-128"/>
              </a:rPr>
              <a:t> been fallen asleep while teaching or preaching. </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Maybe these Jews are onto something once again.  What a great idea! Contrary to our customs, at that time the teacher sat while the students stood!  Maybe that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why they are called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err="1" smtClean="0">
                <a:solidFill>
                  <a:schemeClr val="tx1"/>
                </a:solidFill>
                <a:effectLst/>
                <a:latin typeface="Arial" pitchFamily="-112" charset="0"/>
                <a:ea typeface="ＭＳ Ｐゴシック" charset="-128"/>
                <a:cs typeface="ＭＳ Ｐゴシック" charset="-128"/>
              </a:rPr>
              <a:t>stoodents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More seriously, Jesus was taking the role of the rabbi in that culture.  He gladly accepted such a position and was often called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Rabbi</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even though he had not gone through the rabbinic schools.</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25</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Was Jesus teaching only the disciples these beatitudes (2)?</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Verse 2 specifically says that he was speaking to the disciples, not the curious crowds, which appear to be at the distance when he started speaking. That means his comments address those who already made a confession of faith for him.</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However, by the time we get to the end of the sermon in 7:28 the crowds were amazed at his teaching. He also encouraged them to believe in him as their sure foundation (7:24-27), so the end of his message addresses the unbelieving multitudes who still needed to trust him for salvation.</a:t>
            </a:r>
            <a:endParaRPr lang="en-SG" sz="1200" kern="1200" dirty="0">
              <a:solidFill>
                <a:schemeClr val="tx1"/>
              </a:solidFill>
              <a:effectLst/>
              <a:latin typeface="Arial" pitchFamily="-112"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What is the basic contrast that Jesus is making between the first and second lines in these various statements (3-11)?</a:t>
            </a:r>
            <a:r>
              <a:rPr lang="en-SG" dirty="0" smtClean="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Each first statement has these traits:</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dirty="0" smtClean="0">
              <a:solidFill>
                <a:schemeClr val="tx1"/>
              </a:solidFill>
              <a:effectLst/>
              <a:latin typeface="Arial" pitchFamily="-112" charset="0"/>
              <a:ea typeface="ＭＳ Ｐゴシック" charset="-128"/>
              <a:cs typeface="ＭＳ Ｐゴシック" charset="-128"/>
            </a:endParaRPr>
          </a:p>
          <a:p>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The qualities Jesus mentioned in this list, </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the poor in spirit,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those who mourn,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the meek,</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(Louis A. </a:t>
            </a:r>
            <a:r>
              <a:rPr lang="en-US" sz="1200" kern="1200" dirty="0" err="1" smtClean="0">
                <a:solidFill>
                  <a:schemeClr val="tx1"/>
                </a:solidFill>
                <a:effectLst/>
                <a:latin typeface="Arial" pitchFamily="-112" charset="0"/>
                <a:ea typeface="ＭＳ Ｐゴシック" charset="-128"/>
                <a:cs typeface="ＭＳ Ｐゴシック" charset="-128"/>
              </a:rPr>
              <a:t>Barbieri</a:t>
            </a:r>
            <a:r>
              <a:rPr lang="en-US" sz="1200" kern="1200" dirty="0" smtClean="0">
                <a:solidFill>
                  <a:schemeClr val="tx1"/>
                </a:solidFill>
                <a:effectLst/>
                <a:latin typeface="Arial" pitchFamily="-112" charset="0"/>
                <a:ea typeface="ＭＳ Ｐゴシック" charset="-128"/>
                <a:cs typeface="ＭＳ Ｐゴシック" charset="-128"/>
              </a:rPr>
              <a:t>, Jr.,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Matthew,</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in </a:t>
            </a:r>
            <a:r>
              <a:rPr lang="en-US" sz="1200" i="1" kern="1200" dirty="0" smtClean="0">
                <a:solidFill>
                  <a:schemeClr val="tx1"/>
                </a:solidFill>
                <a:effectLst/>
                <a:latin typeface="Arial" pitchFamily="-112" charset="0"/>
                <a:ea typeface="ＭＳ Ｐゴシック" charset="-128"/>
                <a:cs typeface="ＭＳ Ｐゴシック" charset="-128"/>
              </a:rPr>
              <a:t>BKC</a:t>
            </a:r>
            <a:r>
              <a:rPr lang="en-US" sz="1200" kern="1200" dirty="0" smtClean="0">
                <a:solidFill>
                  <a:schemeClr val="tx1"/>
                </a:solidFill>
                <a:effectLst/>
                <a:latin typeface="Arial" pitchFamily="-112" charset="0"/>
                <a:ea typeface="ＭＳ Ｐゴシック" charset="-128"/>
                <a:cs typeface="ＭＳ Ｐゴシック" charset="-128"/>
              </a:rPr>
              <a:t>, 2:29).</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Each second statement also is parallel with one another in some ways:</a:t>
            </a:r>
          </a:p>
          <a:p>
            <a:r>
              <a:rPr lang="en-US" dirty="0" smtClean="0"/>
              <a:t>Each second statement is the way God blesses us in a way parallel to the first statement—but it is upside down in nature—not what you</a:t>
            </a:r>
            <a:r>
              <a:rPr lang="uk-UA" dirty="0" smtClean="0"/>
              <a:t>'</a:t>
            </a:r>
            <a:r>
              <a:rPr lang="en-US" dirty="0" smtClean="0"/>
              <a:t>d expect!</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It is also something we typically do not seek—</a:t>
            </a:r>
          </a:p>
          <a:p>
            <a:r>
              <a:rPr lang="en-US" dirty="0" smtClean="0"/>
              <a:t>However, this condition is what we really need!</a:t>
            </a:r>
          </a:p>
          <a:p>
            <a:r>
              <a:rPr lang="en-US" dirty="0" smtClean="0"/>
              <a:t>In fact, it</a:t>
            </a:r>
            <a:r>
              <a:rPr lang="uk-UA" dirty="0" smtClean="0"/>
              <a:t>'</a:t>
            </a:r>
            <a:r>
              <a:rPr lang="en-US" dirty="0" smtClean="0"/>
              <a:t>s also what we really want.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With that introduction, today we</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err="1" smtClean="0">
                <a:solidFill>
                  <a:schemeClr val="tx1"/>
                </a:solidFill>
                <a:effectLst/>
                <a:latin typeface="Arial" pitchFamily="-112" charset="0"/>
                <a:ea typeface="ＭＳ Ｐゴシック" charset="-128"/>
                <a:cs typeface="ＭＳ Ｐゴシック" charset="-128"/>
              </a:rPr>
              <a:t>ll</a:t>
            </a:r>
            <a:r>
              <a:rPr lang="en-US" sz="1200" kern="1200" dirty="0" smtClean="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dirty="0" smtClean="0">
                <a:solidFill>
                  <a:schemeClr val="tx1"/>
                </a:solidFill>
                <a:effectLst/>
                <a:latin typeface="Arial" pitchFamily="-112" charset="0"/>
                <a:ea typeface="ＭＳ Ｐゴシック" charset="-128"/>
                <a:cs typeface="ＭＳ Ｐゴシック" charset="-128"/>
              </a:rPr>
              <a:t>.</a:t>
            </a:r>
          </a:p>
          <a:p>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dirty="0" smtClean="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How can you get blessed in life?  How can you experience a rich experience of life?  I mean a richness that goes beyond money into a full satisfaction with life—how do we get that?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How can you get blessed in life?  How can you experience a rich experience of life?  I mean a richness that goes beyond money into a full satisfaction with life—how do we get that?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Depending on God</a:t>
            </a:r>
            <a:r>
              <a:rPr lang="en-US" sz="1200" kern="1200" dirty="0" smtClean="0">
                <a:solidFill>
                  <a:schemeClr val="tx1"/>
                </a:solidFill>
                <a:effectLst/>
                <a:latin typeface="Arial" pitchFamily="-112" charset="0"/>
                <a:ea typeface="ＭＳ Ｐゴシック" charset="-128"/>
                <a:cs typeface="ＭＳ Ｐゴシック" charset="-128"/>
              </a:rPr>
              <a:t> leads to a </a:t>
            </a:r>
            <a:r>
              <a:rPr lang="en-US" sz="1200" b="1" kern="1200" dirty="0" smtClean="0">
                <a:solidFill>
                  <a:schemeClr val="tx1"/>
                </a:solidFill>
                <a:effectLst/>
                <a:latin typeface="Arial" pitchFamily="-112" charset="0"/>
                <a:ea typeface="ＭＳ Ｐゴシック" charset="-128"/>
                <a:cs typeface="ＭＳ Ｐゴシック" charset="-128"/>
              </a:rPr>
              <a:t>rich experience of life</a:t>
            </a:r>
            <a:r>
              <a:rPr lang="en-US" sz="1200" kern="1200" dirty="0" smtClean="0">
                <a:solidFill>
                  <a:schemeClr val="tx1"/>
                </a:solidFill>
                <a:effectLst/>
                <a:latin typeface="Arial" pitchFamily="-112" charset="0"/>
                <a:ea typeface="ＭＳ Ｐゴシック" charset="-128"/>
                <a:cs typeface="ＭＳ Ｐゴシック" charset="-128"/>
              </a:rPr>
              <a:t> (5:3).</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SG" sz="1200" kern="1200" dirty="0" smtClean="0">
              <a:solidFill>
                <a:schemeClr val="tx1"/>
              </a:solidFill>
              <a:effectLst/>
              <a:latin typeface="Arial" pitchFamily="-112" charset="0"/>
              <a:ea typeface="ＭＳ Ｐゴシック" charset="-128"/>
              <a:cs typeface="ＭＳ Ｐゴシック" charset="-128"/>
            </a:endParaRPr>
          </a:p>
          <a:p>
            <a:r>
              <a:rPr lang="en-US" dirty="0" smtClean="0">
                <a:effectLst/>
              </a:rPr>
              <a:t>What does it mean to be </a:t>
            </a:r>
            <a:r>
              <a:rPr lang="ru-RU" dirty="0" smtClean="0">
                <a:effectLst/>
              </a:rPr>
              <a:t>"</a:t>
            </a:r>
            <a:r>
              <a:rPr lang="en-US" dirty="0" smtClean="0">
                <a:effectLst/>
              </a:rPr>
              <a:t>poor in spirit</a:t>
            </a:r>
            <a:r>
              <a:rPr lang="ru-RU" dirty="0" smtClean="0">
                <a:effectLst/>
              </a:rPr>
              <a:t>"</a:t>
            </a:r>
            <a:r>
              <a:rPr lang="en-US" dirty="0" smtClean="0">
                <a:effectLst/>
              </a:rPr>
              <a:t> (3a)?</a:t>
            </a:r>
            <a:r>
              <a:rPr lang="en-SG" dirty="0" smtClean="0">
                <a:effectLst/>
              </a:rPr>
              <a:t> </a:t>
            </a:r>
            <a:r>
              <a:rPr lang="en-US" sz="1200" kern="1200" dirty="0" smtClean="0">
                <a:solidFill>
                  <a:schemeClr val="tx1"/>
                </a:solidFill>
                <a:effectLst/>
                <a:latin typeface="Arial" pitchFamily="-112" charset="0"/>
                <a:ea typeface="ＭＳ Ｐゴシック" charset="-128"/>
                <a:cs typeface="ＭＳ Ｐゴシック" charset="-128"/>
              </a:rPr>
              <a:t>It certainly does </a:t>
            </a:r>
            <a:r>
              <a:rPr lang="en-US" sz="1200" i="1" kern="1200" dirty="0" smtClean="0">
                <a:solidFill>
                  <a:schemeClr val="tx1"/>
                </a:solidFill>
                <a:effectLst/>
                <a:latin typeface="Arial" pitchFamily="-112" charset="0"/>
                <a:ea typeface="ＭＳ Ｐゴシック" charset="-128"/>
                <a:cs typeface="ＭＳ Ｐゴシック" charset="-128"/>
              </a:rPr>
              <a:t>not</a:t>
            </a:r>
            <a:r>
              <a:rPr lang="en-US" sz="1200" kern="1200" dirty="0" smtClean="0">
                <a:solidFill>
                  <a:schemeClr val="tx1"/>
                </a:solidFill>
                <a:effectLst/>
                <a:latin typeface="Arial" pitchFamily="-112" charset="0"/>
                <a:ea typeface="ＭＳ Ｐゴシック" charset="-128"/>
                <a:cs typeface="ＭＳ Ｐゴシック" charset="-128"/>
              </a:rPr>
              <a:t> simply mean that one is only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poor</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as in the NLT! This implies that financial poverty is itself a blessing.</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Instead, Jesus referred to those who are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poor in spirit,</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so he</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referring to spiritual—not material—poverty.</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But what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spiritual poverty</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It means that we recognize that we have nothing to bring to God to earn his favor.  We are truly poor without him, spiritually speaking. We are dependent upon him.</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What does it mean to inherit 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kingdom of heaven</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(3b, 10b)?</a:t>
            </a:r>
            <a:r>
              <a:rPr lang="en-SG" dirty="0" smtClean="0">
                <a:effectLst/>
              </a:rPr>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What does it mean to inherit the </a:t>
            </a:r>
            <a:r>
              <a:rPr lang="ru-RU" dirty="0" smtClean="0"/>
              <a:t>"</a:t>
            </a:r>
            <a:r>
              <a:rPr lang="en-US" dirty="0" smtClean="0"/>
              <a:t>kingdom of heaven</a:t>
            </a:r>
            <a:r>
              <a:rPr lang="ru-RU" dirty="0" smtClean="0"/>
              <a:t>"</a:t>
            </a:r>
            <a:r>
              <a:rPr lang="en-US" dirty="0" smtClean="0"/>
              <a:t> (3b, 10b)?</a:t>
            </a:r>
          </a:p>
          <a:p>
            <a:r>
              <a:rPr lang="en-US" dirty="0" smtClean="0"/>
              <a:t>Whatever it means, remember that this exhortation is to the disciples, so it does not refer to salvation.  It is written to believers, not unbelievers.</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First we must define what is meant by </a:t>
            </a:r>
            <a:r>
              <a:rPr lang="ru-RU" dirty="0" smtClean="0"/>
              <a:t>"</a:t>
            </a:r>
            <a:r>
              <a:rPr lang="en-US" dirty="0" smtClean="0"/>
              <a:t>kingdom.</a:t>
            </a:r>
            <a:r>
              <a:rPr lang="ru-RU" dirty="0" smtClean="0"/>
              <a:t>"</a:t>
            </a:r>
            <a:r>
              <a:rPr lang="en-US" dirty="0" smtClean="0"/>
              <a:t> My friend Jody Dillow has done the most careful work on this of anyone I know in his 1093 page work. He writes, </a:t>
            </a:r>
            <a:r>
              <a:rPr lang="ru-RU" dirty="0" smtClean="0"/>
              <a:t>"</a:t>
            </a:r>
            <a:r>
              <a:rPr lang="en-US" dirty="0" smtClean="0"/>
              <a:t>A study of all places in the New Testament where the kingdom is mentioned reveals six aspects of the single kingdom of God: (a) the power of God, (b) a permeating influence throughout the world, (c) the messianic kingdom predicted in the Old Testament, (d) a kingdom way of living or the experience of kingdom life, (e) the new heavens and the new earth, and, finally, (f) the sphere of personal salvation.</a:t>
            </a:r>
            <a:r>
              <a:rPr lang="ru-RU" dirty="0" smtClean="0"/>
              <a:t>"</a:t>
            </a:r>
            <a:r>
              <a:rPr lang="en-US" dirty="0" smtClean="0"/>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Several important observations may be made about this list and diagram. First, kingdom entrance is sometimes spoken of as entrance into the sphere of personal salvation or into the future millennium. One must be born again if one is to enter the millennium (John 3:2-5).  Paul tells us that </a:t>
            </a:r>
            <a:r>
              <a:rPr lang="uk-UA" sz="1200" i="1" kern="1200" dirty="0" smtClean="0">
                <a:solidFill>
                  <a:schemeClr val="tx1"/>
                </a:solidFill>
                <a:effectLst/>
                <a:latin typeface="Arial" pitchFamily="-112" charset="0"/>
                <a:ea typeface="ＭＳ Ｐゴシック" charset="-128"/>
                <a:cs typeface="ＭＳ Ｐゴシック" charset="-128"/>
              </a:rPr>
              <a:t>'</a:t>
            </a:r>
            <a:r>
              <a:rPr lang="en-US" sz="1200" i="1" kern="1200" dirty="0" smtClean="0">
                <a:solidFill>
                  <a:schemeClr val="tx1"/>
                </a:solidFill>
                <a:effectLst/>
                <a:latin typeface="Arial" pitchFamily="-112" charset="0"/>
                <a:ea typeface="ＭＳ Ｐゴシック" charset="-128"/>
                <a:cs typeface="ＭＳ Ｐゴシック" charset="-128"/>
              </a:rPr>
              <a:t>Through many tribulations we must enter the kingdom of God</a:t>
            </a:r>
            <a:r>
              <a:rPr lang="uk-UA" sz="1200" i="1"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(Acts 14:22), that is, arrive at the final phase of our salvation, the millennium or the eternal state.  Our journey toward the future kingdom requires perseverance through tribulations.  When he tells us that we have been transferred into </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the kingdom of His dear Son,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he means we are currently in the sphere of personal salvation</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(ibid., 251-52 emphasis his).</a:t>
            </a:r>
            <a:r>
              <a:rPr lang="en-SG" dirty="0" smtClean="0">
                <a:effectLst/>
              </a:rPr>
              <a:t> </a:t>
            </a:r>
          </a:p>
          <a:p>
            <a:endParaRPr lang="en-SG" dirty="0" smtClean="0">
              <a:effectLst/>
            </a:endParaRPr>
          </a:p>
          <a:p>
            <a:r>
              <a:rPr lang="en-US" sz="1200" kern="1200" dirty="0" smtClean="0">
                <a:solidFill>
                  <a:schemeClr val="tx1"/>
                </a:solidFill>
                <a:effectLst/>
                <a:latin typeface="Arial" pitchFamily="-112" charset="0"/>
                <a:ea typeface="ＭＳ Ｐゴシック" charset="-128"/>
                <a:cs typeface="ＭＳ Ｐゴシック" charset="-128"/>
              </a:rPr>
              <a:t>What is verse 3 saying about the Pharisees?</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The Pharisees were the official interpreters of the OT—the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gatekeepers,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if you will. Pharisees taught that the reason they were wealthy was because God blessed them due to their outward observance of the Law.</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Jesus, on the other hand, came in conflict with them by teaching that they </a:t>
            </a:r>
            <a:r>
              <a:rPr lang="en-US" sz="1200" kern="1200" dirty="0" err="1" smtClean="0">
                <a:solidFill>
                  <a:schemeClr val="tx1"/>
                </a:solidFill>
                <a:effectLst/>
                <a:latin typeface="Arial" pitchFamily="-112" charset="0"/>
                <a:ea typeface="ＭＳ Ｐゴシック" charset="-128"/>
                <a:cs typeface="ＭＳ Ｐゴシック" charset="-128"/>
              </a:rPr>
              <a:t>weren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even going to enter Christ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earthly kingdom. Why not?  They were not even saved from sin and thus ready to enter the millennium.</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Admitting our needs</a:t>
            </a:r>
            <a:r>
              <a:rPr lang="en-US" sz="1200" kern="1200" dirty="0" smtClean="0">
                <a:solidFill>
                  <a:schemeClr val="tx1"/>
                </a:solidFill>
                <a:effectLst/>
                <a:latin typeface="Arial" pitchFamily="-112" charset="0"/>
                <a:ea typeface="ＭＳ Ｐゴシック" charset="-128"/>
                <a:cs typeface="ＭＳ Ｐゴシック" charset="-128"/>
              </a:rPr>
              <a:t> leads to </a:t>
            </a:r>
            <a:r>
              <a:rPr lang="en-US" sz="1200" b="1" kern="1200" dirty="0" smtClean="0">
                <a:solidFill>
                  <a:schemeClr val="tx1"/>
                </a:solidFill>
                <a:effectLst/>
                <a:latin typeface="Arial" pitchFamily="-112" charset="0"/>
                <a:ea typeface="ＭＳ Ｐゴシック" charset="-128"/>
                <a:cs typeface="ＭＳ Ｐゴシック" charset="-128"/>
              </a:rPr>
              <a:t>receiving God</a:t>
            </a:r>
            <a:r>
              <a:rPr lang="uk-UA" sz="1200" b="1" kern="1200" dirty="0" smtClean="0">
                <a:solidFill>
                  <a:schemeClr val="tx1"/>
                </a:solidFill>
                <a:effectLst/>
                <a:latin typeface="Arial" pitchFamily="-112" charset="0"/>
                <a:ea typeface="ＭＳ Ｐゴシック" charset="-128"/>
                <a:cs typeface="ＭＳ Ｐゴシック" charset="-128"/>
              </a:rPr>
              <a:t>'</a:t>
            </a:r>
            <a:r>
              <a:rPr lang="en-US" sz="1200" b="1" kern="1200" dirty="0" smtClean="0">
                <a:solidFill>
                  <a:schemeClr val="tx1"/>
                </a:solidFill>
                <a:effectLst/>
                <a:latin typeface="Arial" pitchFamily="-112" charset="0"/>
                <a:ea typeface="ＭＳ Ｐゴシック" charset="-128"/>
                <a:cs typeface="ＭＳ Ｐゴシック" charset="-128"/>
              </a:rPr>
              <a:t>s comfort</a:t>
            </a:r>
            <a:r>
              <a:rPr lang="en-US" sz="1200" kern="1200" dirty="0" smtClean="0">
                <a:solidFill>
                  <a:schemeClr val="tx1"/>
                </a:solidFill>
                <a:effectLst/>
                <a:latin typeface="Arial" pitchFamily="-112" charset="0"/>
                <a:ea typeface="ＭＳ Ｐゴシック" charset="-128"/>
                <a:cs typeface="ＭＳ Ｐゴシック" charset="-128"/>
              </a:rPr>
              <a:t> (5:4).</a:t>
            </a:r>
            <a:r>
              <a:rPr lang="en-SG" dirty="0" smtClean="0">
                <a:effectLst/>
              </a:rPr>
              <a:t> </a:t>
            </a:r>
          </a:p>
          <a:p>
            <a:r>
              <a:rPr lang="en-SG" dirty="0" smtClean="0"/>
              <a:t>What does it mean to </a:t>
            </a:r>
            <a:r>
              <a:rPr lang="ru-RU" dirty="0" smtClean="0"/>
              <a:t>"</a:t>
            </a:r>
            <a:r>
              <a:rPr lang="en-SG" dirty="0" smtClean="0"/>
              <a:t>mourn</a:t>
            </a:r>
            <a:r>
              <a:rPr lang="ru-RU" dirty="0" smtClean="0"/>
              <a:t>"</a:t>
            </a:r>
            <a:r>
              <a:rPr lang="en-SG" dirty="0" smtClean="0"/>
              <a:t> (4a)? Is this mourning for any reason? Why is it good for people to cry?</a:t>
            </a:r>
          </a:p>
          <a:p>
            <a:r>
              <a:rPr lang="en-SG" dirty="0" smtClean="0"/>
              <a:t>Some see this as turning from sin, and it might be.</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But the verse </a:t>
            </a:r>
            <a:r>
              <a:rPr lang="en-US" sz="1200" kern="1200" dirty="0" err="1" smtClean="0">
                <a:solidFill>
                  <a:schemeClr val="tx1"/>
                </a:solidFill>
                <a:effectLst/>
                <a:latin typeface="Arial" pitchFamily="-112" charset="0"/>
                <a:ea typeface="ＭＳ Ｐゴシック" charset="-128"/>
                <a:cs typeface="ＭＳ Ｐゴシック" charset="-128"/>
              </a:rPr>
              <a:t>doesn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actually say what is being mourned.  Perhaps it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repentance from sin, but it also might be like Romans 12 commands: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Rejoice with those who rejoice; mourn with those who mourn.</a:t>
            </a:r>
            <a:r>
              <a:rPr lang="ru-RU" sz="1200" kern="1200" dirty="0" smtClean="0">
                <a:solidFill>
                  <a:schemeClr val="tx1"/>
                </a:solidFill>
                <a:effectLst/>
                <a:latin typeface="Arial" pitchFamily="-112" charset="0"/>
                <a:ea typeface="ＭＳ Ｐゴシック" charset="-128"/>
                <a:cs typeface="ＭＳ Ｐゴシック" charset="-128"/>
              </a:rPr>
              <a:t>"</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What a privilege it is to be able to feel with people, and to have others share in our sorrow.  I have had many people weep in my study for a variety of reasons.  They are blessed to be able to weep, and I am blessed to share it with them to try to provide some of God</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comfort.</a:t>
            </a:r>
            <a:r>
              <a:rPr lang="en-SG" sz="1200" kern="1200" dirty="0" smtClean="0">
                <a:solidFill>
                  <a:schemeClr val="tx1"/>
                </a:solidFill>
                <a:effectLst/>
                <a:latin typeface="Arial" pitchFamily="-112" charset="0"/>
                <a:ea typeface="ＭＳ Ｐゴシック" charset="-128"/>
                <a:cs typeface="ＭＳ Ｐゴシック" charset="-128"/>
              </a:rPr>
              <a:t> </a:t>
            </a:r>
            <a:r>
              <a:rPr lang="en-US" dirty="0" smtClean="0">
                <a:effectLst/>
              </a:rPr>
              <a:t>Basically, to mourn is to recognize our needs.</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Humility</a:t>
            </a:r>
            <a:r>
              <a:rPr lang="en-US" sz="1200" kern="1200" dirty="0" smtClean="0">
                <a:solidFill>
                  <a:schemeClr val="tx1"/>
                </a:solidFill>
                <a:effectLst/>
                <a:latin typeface="Arial" pitchFamily="-112" charset="0"/>
                <a:ea typeface="ＭＳ Ｐゴシック" charset="-128"/>
                <a:cs typeface="ＭＳ Ｐゴシック" charset="-128"/>
              </a:rPr>
              <a:t> now brings </a:t>
            </a:r>
            <a:r>
              <a:rPr lang="en-US" sz="1200" b="1" kern="1200" dirty="0" smtClean="0">
                <a:solidFill>
                  <a:schemeClr val="tx1"/>
                </a:solidFill>
                <a:effectLst/>
                <a:latin typeface="Arial" pitchFamily="-112" charset="0"/>
                <a:ea typeface="ＭＳ Ｐゴシック" charset="-128"/>
                <a:cs typeface="ＭＳ Ｐゴシック" charset="-128"/>
              </a:rPr>
              <a:t>honor in the millennial kingdom</a:t>
            </a:r>
            <a:r>
              <a:rPr lang="en-US" sz="1200" kern="1200" dirty="0" smtClean="0">
                <a:solidFill>
                  <a:schemeClr val="tx1"/>
                </a:solidFill>
                <a:effectLst/>
                <a:latin typeface="Arial" pitchFamily="-112" charset="0"/>
                <a:ea typeface="ＭＳ Ｐゴシック" charset="-128"/>
                <a:cs typeface="ＭＳ Ｐゴシック" charset="-128"/>
              </a:rPr>
              <a:t> (5:5).</a:t>
            </a:r>
            <a:r>
              <a:rPr lang="en-SG" dirty="0" smtClean="0">
                <a:effectLst/>
              </a:rPr>
              <a:t> </a:t>
            </a:r>
          </a:p>
          <a:p>
            <a:r>
              <a:rPr lang="en-US" sz="1200" kern="1200" dirty="0" smtClean="0">
                <a:solidFill>
                  <a:schemeClr val="tx1"/>
                </a:solidFill>
                <a:effectLst/>
                <a:latin typeface="Arial" pitchFamily="-112" charset="0"/>
                <a:ea typeface="ＭＳ Ｐゴシック" charset="-128"/>
                <a:cs typeface="ＭＳ Ｐゴシック" charset="-128"/>
              </a:rPr>
              <a:t>What does it mean to be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meek</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(5a)?</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Unfortunately, in English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meek</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rhymes with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weak,</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wen in reality it is strength of character shown in humility.</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Meekness is a right estimation of oneself.  If you really knew yourself, you </a:t>
            </a:r>
            <a:r>
              <a:rPr lang="en-US" sz="1200" kern="1200" dirty="0" err="1" smtClean="0">
                <a:solidFill>
                  <a:schemeClr val="tx1"/>
                </a:solidFill>
                <a:effectLst/>
                <a:latin typeface="Arial" pitchFamily="-112" charset="0"/>
                <a:ea typeface="ＭＳ Ｐゴシック" charset="-128"/>
                <a:cs typeface="ＭＳ Ｐゴシック" charset="-128"/>
              </a:rPr>
              <a:t>wouldn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be proud!</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Is this the same as to have 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kingdom of heaven</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(3b)?</a:t>
            </a:r>
            <a:r>
              <a:rPr lang="en-SG" dirty="0" smtClean="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Holiness</a:t>
            </a:r>
            <a:r>
              <a:rPr lang="en-US" sz="1200" kern="1200" dirty="0" smtClean="0">
                <a:solidFill>
                  <a:schemeClr val="tx1"/>
                </a:solidFill>
                <a:effectLst/>
                <a:latin typeface="Arial" pitchFamily="-112" charset="0"/>
                <a:ea typeface="ＭＳ Ｐゴシック" charset="-128"/>
                <a:cs typeface="ＭＳ Ｐゴシック" charset="-128"/>
              </a:rPr>
              <a:t> gives a </a:t>
            </a:r>
            <a:r>
              <a:rPr lang="en-US" sz="1200" b="1" kern="1200" dirty="0" smtClean="0">
                <a:solidFill>
                  <a:schemeClr val="tx1"/>
                </a:solidFill>
                <a:effectLst/>
                <a:latin typeface="Arial" pitchFamily="-112" charset="0"/>
                <a:ea typeface="ＭＳ Ｐゴシック" charset="-128"/>
                <a:cs typeface="ＭＳ Ｐゴシック" charset="-128"/>
              </a:rPr>
              <a:t>deep satisfaction</a:t>
            </a:r>
            <a:r>
              <a:rPr lang="en-US" sz="1200" kern="1200" dirty="0" smtClean="0">
                <a:solidFill>
                  <a:schemeClr val="tx1"/>
                </a:solidFill>
                <a:effectLst/>
                <a:latin typeface="Arial" pitchFamily="-112" charset="0"/>
                <a:ea typeface="ＭＳ Ｐゴシック" charset="-128"/>
                <a:cs typeface="ＭＳ Ｐゴシック" charset="-128"/>
              </a:rPr>
              <a:t> in life (5:6).</a:t>
            </a:r>
            <a:r>
              <a:rPr lang="en-SG" dirty="0" smtClean="0">
                <a:effectLst/>
              </a:rPr>
              <a:t> </a:t>
            </a:r>
          </a:p>
          <a:p>
            <a:r>
              <a:rPr lang="en-US" sz="1200" kern="1200" dirty="0" smtClean="0">
                <a:solidFill>
                  <a:schemeClr val="tx1"/>
                </a:solidFill>
                <a:effectLst/>
                <a:latin typeface="Arial" pitchFamily="-112" charset="0"/>
                <a:ea typeface="ＭＳ Ｐゴシック" charset="-128"/>
                <a:cs typeface="ＭＳ Ｐゴシック" charset="-128"/>
              </a:rPr>
              <a:t>What does it mean to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hunger and thirst for righteousness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(6a)?</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If you ask the average person on the street if he or she wanted to be holy, you would get a confused look.  Who wants to be holy? Really? We want to be rich, healthy, influential, sexy, powerful—but holy? This isn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sought by the major religions or by people in general.</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But the people of the Book are different.  We should crave righteousness like we crave food—even more so.</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What does it mean to be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filled</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(6b)?</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It means that holiness truly satisfies us.</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We were created holy and we won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actually be fulfilled until we return to that original condition when God</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creation was declared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very good</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(Gen. 1).</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Showing mercy</a:t>
            </a:r>
            <a:r>
              <a:rPr lang="en-US" sz="1200" kern="1200" dirty="0" smtClean="0">
                <a:solidFill>
                  <a:schemeClr val="tx1"/>
                </a:solidFill>
                <a:effectLst/>
                <a:latin typeface="Arial" pitchFamily="-112" charset="0"/>
                <a:ea typeface="ＭＳ Ｐゴシック" charset="-128"/>
                <a:cs typeface="ＭＳ Ｐゴシック" charset="-128"/>
              </a:rPr>
              <a:t> to others leads to </a:t>
            </a:r>
            <a:r>
              <a:rPr lang="en-US" sz="1200" b="1" kern="1200" dirty="0" smtClean="0">
                <a:solidFill>
                  <a:schemeClr val="tx1"/>
                </a:solidFill>
                <a:effectLst/>
                <a:latin typeface="Arial" pitchFamily="-112" charset="0"/>
                <a:ea typeface="ＭＳ Ｐゴシック" charset="-128"/>
                <a:cs typeface="ＭＳ Ｐゴシック" charset="-128"/>
              </a:rPr>
              <a:t>receiving mercy from God</a:t>
            </a:r>
            <a:r>
              <a:rPr lang="en-US" sz="1200" kern="1200" dirty="0" smtClean="0">
                <a:solidFill>
                  <a:schemeClr val="tx1"/>
                </a:solidFill>
                <a:effectLst/>
                <a:latin typeface="Arial" pitchFamily="-112" charset="0"/>
                <a:ea typeface="ＭＳ Ｐゴシック" charset="-128"/>
                <a:cs typeface="ＭＳ Ｐゴシック" charset="-128"/>
              </a:rPr>
              <a:t> (5:7).</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What does it mean to be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merciful</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(7a)?</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Compassion towards the downtrodden is godly.</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It is easy to disdain beggars rather than stop and listen to their story—and especially help them.</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What does it mean to be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shown mercy</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(7b)?</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All of us want justice towards others and mercy for ourselves.</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How many of us pray for justice towards us and mercy towards others?</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The reality is that God works in us to experience the same mercy that we show others.  That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kingdom living.</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A </a:t>
            </a:r>
            <a:r>
              <a:rPr lang="en-US" sz="1200" i="1" kern="1200" dirty="0" smtClean="0">
                <a:solidFill>
                  <a:schemeClr val="tx1"/>
                </a:solidFill>
                <a:effectLst/>
                <a:latin typeface="Arial" pitchFamily="-112" charset="0"/>
                <a:ea typeface="ＭＳ Ｐゴシック" charset="-128"/>
                <a:cs typeface="ＭＳ Ｐゴシック" charset="-128"/>
              </a:rPr>
              <a:t>pure lifestyle</a:t>
            </a:r>
            <a:r>
              <a:rPr lang="en-US" sz="1200" kern="1200" dirty="0" smtClean="0">
                <a:solidFill>
                  <a:schemeClr val="tx1"/>
                </a:solidFill>
                <a:effectLst/>
                <a:latin typeface="Arial" pitchFamily="-112" charset="0"/>
                <a:ea typeface="ＭＳ Ｐゴシック" charset="-128"/>
                <a:cs typeface="ＭＳ Ｐゴシック" charset="-128"/>
              </a:rPr>
              <a:t> results in </a:t>
            </a:r>
            <a:r>
              <a:rPr lang="en-US" sz="1200" b="1" kern="1200" dirty="0" smtClean="0">
                <a:solidFill>
                  <a:schemeClr val="tx1"/>
                </a:solidFill>
                <a:effectLst/>
                <a:latin typeface="Arial" pitchFamily="-112" charset="0"/>
                <a:ea typeface="ＭＳ Ｐゴシック" charset="-128"/>
                <a:cs typeface="ＭＳ Ｐゴシック" charset="-128"/>
              </a:rPr>
              <a:t>seeing God in our lives</a:t>
            </a:r>
            <a:r>
              <a:rPr lang="en-US" sz="1200" kern="1200" dirty="0" smtClean="0">
                <a:solidFill>
                  <a:schemeClr val="tx1"/>
                </a:solidFill>
                <a:effectLst/>
                <a:latin typeface="Arial" pitchFamily="-112" charset="0"/>
                <a:ea typeface="ＭＳ Ｐゴシック" charset="-128"/>
                <a:cs typeface="ＭＳ Ｐゴシック" charset="-128"/>
              </a:rPr>
              <a:t> today (5:8).</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What does it mean to be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pure in heart</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(8a)?</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Jesus is talking about motives here. More important that what you do is this: </a:t>
            </a:r>
            <a:r>
              <a:rPr lang="en-US" sz="1200" i="1" kern="1200" dirty="0" smtClean="0">
                <a:solidFill>
                  <a:schemeClr val="tx1"/>
                </a:solidFill>
                <a:effectLst/>
                <a:latin typeface="Arial" pitchFamily="-112" charset="0"/>
                <a:ea typeface="ＭＳ Ｐゴシック" charset="-128"/>
                <a:cs typeface="ＭＳ Ｐゴシック" charset="-128"/>
              </a:rPr>
              <a:t>why</a:t>
            </a:r>
            <a:r>
              <a:rPr lang="en-US" sz="1200" kern="1200" dirty="0" smtClean="0">
                <a:solidFill>
                  <a:schemeClr val="tx1"/>
                </a:solidFill>
                <a:effectLst/>
                <a:latin typeface="Arial" pitchFamily="-112" charset="0"/>
                <a:ea typeface="ＭＳ Ｐゴシック" charset="-128"/>
                <a:cs typeface="ＭＳ Ｐゴシック" charset="-128"/>
              </a:rPr>
              <a:t> do you do what you do?</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One who is pure in heart is concerned with God</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glory, not self-glory.</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What does it mean to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see God</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(8b)?</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We know that since God is spirit, he cannot be seen. However, we can certainly see what he does.</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dirty="0" smtClean="0">
                <a:effectLst/>
              </a:rPr>
              <a:t>It is unclear if this verse is talking about seeing God</a:t>
            </a:r>
            <a:r>
              <a:rPr lang="uk-UA" dirty="0" smtClean="0">
                <a:effectLst/>
              </a:rPr>
              <a:t>'</a:t>
            </a:r>
            <a:r>
              <a:rPr lang="en-US" dirty="0" smtClean="0">
                <a:effectLst/>
              </a:rPr>
              <a:t>s work now or later, but, in any case, only the pure will see God</a:t>
            </a:r>
            <a:r>
              <a:rPr lang="uk-UA" dirty="0" smtClean="0">
                <a:effectLst/>
              </a:rPr>
              <a:t>'</a:t>
            </a:r>
            <a:r>
              <a:rPr lang="en-US" dirty="0" smtClean="0">
                <a:effectLst/>
              </a:rPr>
              <a:t>s glory either in the present or the future.</a:t>
            </a:r>
            <a:r>
              <a:rPr lang="en-SG" dirty="0" smtClean="0">
                <a:effectLst/>
              </a:rPr>
              <a:t> </a:t>
            </a:r>
            <a:r>
              <a:rPr lang="en-US" sz="1200" kern="1200" dirty="0" smtClean="0">
                <a:solidFill>
                  <a:schemeClr val="tx1"/>
                </a:solidFill>
                <a:effectLst/>
                <a:latin typeface="Arial" pitchFamily="-112" charset="0"/>
                <a:ea typeface="ＭＳ Ｐゴシック" charset="-128"/>
                <a:cs typeface="ＭＳ Ｐゴシック" charset="-128"/>
              </a:rPr>
              <a:t>This, of course, means that not even all believers will see God</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glory equally—those who genuinely know him are privileged to see more of Him.</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Another view by </a:t>
            </a:r>
            <a:r>
              <a:rPr lang="en-US" sz="1200" kern="1200" dirty="0" err="1" smtClean="0">
                <a:solidFill>
                  <a:schemeClr val="tx1"/>
                </a:solidFill>
                <a:effectLst/>
                <a:latin typeface="Arial" pitchFamily="-112" charset="0"/>
                <a:ea typeface="ＭＳ Ｐゴシック" charset="-128"/>
                <a:cs typeface="ＭＳ Ｐゴシック" charset="-128"/>
              </a:rPr>
              <a:t>Barbieri</a:t>
            </a:r>
            <a:r>
              <a:rPr lang="en-US" sz="1200" kern="1200" dirty="0" smtClean="0">
                <a:solidFill>
                  <a:schemeClr val="tx1"/>
                </a:solidFill>
                <a:effectLst/>
                <a:latin typeface="Arial" pitchFamily="-112" charset="0"/>
                <a:ea typeface="ＭＳ Ｐゴシック" charset="-128"/>
                <a:cs typeface="ＭＳ Ｐゴシック" charset="-128"/>
              </a:rPr>
              <a:t> (BKC, 2:29) is that only Christians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will see God (v. 8), that is, Jesus Christ, who is God </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in a body</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(1 Tim. 3:16; cf. John 1:18; 14:7-9).</a:t>
            </a:r>
            <a:r>
              <a:rPr lang="ru-RU" sz="1200" kern="1200" dirty="0" smtClean="0">
                <a:solidFill>
                  <a:schemeClr val="tx1"/>
                </a:solidFill>
                <a:effectLst/>
                <a:latin typeface="Arial" pitchFamily="-112" charset="0"/>
                <a:ea typeface="ＭＳ Ｐゴシック" charset="-128"/>
                <a:cs typeface="ＭＳ Ｐゴシック" charset="-128"/>
              </a:rPr>
              <a:t>"</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Making peace</a:t>
            </a:r>
            <a:r>
              <a:rPr lang="en-US" sz="1200" kern="1200" dirty="0" smtClean="0">
                <a:solidFill>
                  <a:schemeClr val="tx1"/>
                </a:solidFill>
                <a:effectLst/>
                <a:latin typeface="Arial" pitchFamily="-112" charset="0"/>
                <a:ea typeface="ＭＳ Ｐゴシック" charset="-128"/>
                <a:cs typeface="ＭＳ Ｐゴシック" charset="-128"/>
              </a:rPr>
              <a:t> with others enables us to </a:t>
            </a:r>
            <a:r>
              <a:rPr lang="en-US" sz="1200" b="1" kern="1200" dirty="0" smtClean="0">
                <a:solidFill>
                  <a:schemeClr val="tx1"/>
                </a:solidFill>
                <a:effectLst/>
                <a:latin typeface="Arial" pitchFamily="-112" charset="0"/>
                <a:ea typeface="ＭＳ Ｐゴシック" charset="-128"/>
                <a:cs typeface="ＭＳ Ｐゴシック" charset="-128"/>
              </a:rPr>
              <a:t>be God</a:t>
            </a:r>
            <a:r>
              <a:rPr lang="uk-UA" sz="1200" b="1" kern="1200" dirty="0" smtClean="0">
                <a:solidFill>
                  <a:schemeClr val="tx1"/>
                </a:solidFill>
                <a:effectLst/>
                <a:latin typeface="Arial" pitchFamily="-112" charset="0"/>
                <a:ea typeface="ＭＳ Ｐゴシック" charset="-128"/>
                <a:cs typeface="ＭＳ Ｐゴシック" charset="-128"/>
              </a:rPr>
              <a:t>'</a:t>
            </a:r>
            <a:r>
              <a:rPr lang="en-US" sz="1200" b="1" kern="1200" dirty="0" smtClean="0">
                <a:solidFill>
                  <a:schemeClr val="tx1"/>
                </a:solidFill>
                <a:effectLst/>
                <a:latin typeface="Arial" pitchFamily="-112" charset="0"/>
                <a:ea typeface="ＭＳ Ｐゴシック" charset="-128"/>
                <a:cs typeface="ＭＳ Ｐゴシック" charset="-128"/>
              </a:rPr>
              <a:t>s channel</a:t>
            </a:r>
            <a:r>
              <a:rPr lang="en-US" sz="1200" kern="1200" dirty="0" smtClean="0">
                <a:solidFill>
                  <a:schemeClr val="tx1"/>
                </a:solidFill>
                <a:effectLst/>
                <a:latin typeface="Arial" pitchFamily="-112" charset="0"/>
                <a:ea typeface="ＭＳ Ｐゴシック" charset="-128"/>
                <a:cs typeface="ＭＳ Ｐゴシック" charset="-128"/>
              </a:rPr>
              <a:t> (5:9)</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What does it mean to be </a:t>
            </a:r>
            <a:r>
              <a:rPr lang="ru-RU" dirty="0" smtClean="0"/>
              <a:t>"</a:t>
            </a:r>
            <a:r>
              <a:rPr lang="en-US" dirty="0" smtClean="0"/>
              <a:t>peacemakers</a:t>
            </a:r>
            <a:r>
              <a:rPr lang="ru-RU" dirty="0" smtClean="0"/>
              <a:t>"</a:t>
            </a:r>
            <a:r>
              <a:rPr lang="en-US" dirty="0" smtClean="0"/>
              <a:t> (9a)?</a:t>
            </a:r>
          </a:p>
          <a:p>
            <a:r>
              <a:rPr lang="en-US" dirty="0" smtClean="0"/>
              <a:t>Each of us is either contributing to conflict or peace in our world.</a:t>
            </a:r>
          </a:p>
          <a:p>
            <a:r>
              <a:rPr lang="en-US" dirty="0" smtClean="0"/>
              <a:t>Which are you? </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What does it mean to be </a:t>
            </a:r>
            <a:r>
              <a:rPr lang="ru-RU" dirty="0" smtClean="0"/>
              <a:t>"</a:t>
            </a:r>
            <a:r>
              <a:rPr lang="en-US" dirty="0" smtClean="0"/>
              <a:t>called sons of God</a:t>
            </a:r>
            <a:r>
              <a:rPr lang="ru-RU" dirty="0" smtClean="0"/>
              <a:t>"</a:t>
            </a:r>
            <a:r>
              <a:rPr lang="en-US" dirty="0" smtClean="0"/>
              <a:t> (9b)?</a:t>
            </a:r>
          </a:p>
          <a:p>
            <a:r>
              <a:rPr lang="en-US" dirty="0" smtClean="0"/>
              <a:t>Sons typically were channels of the values of their father.</a:t>
            </a:r>
          </a:p>
          <a:p>
            <a:r>
              <a:rPr lang="en-US" dirty="0" smtClean="0"/>
              <a:t>This means that believers who live a life that brings peace will be channels to others of what God has in store in his kingdom.</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Arial" pitchFamily="-112" charset="0"/>
                <a:ea typeface="ＭＳ Ｐゴシック" charset="-128"/>
                <a:cs typeface="ＭＳ Ｐゴシック" charset="-128"/>
              </a:rPr>
              <a:t>Persecution for Christ</a:t>
            </a:r>
            <a:r>
              <a:rPr lang="en-US" sz="1200" kern="1200" dirty="0" smtClean="0">
                <a:solidFill>
                  <a:schemeClr val="tx1"/>
                </a:solidFill>
                <a:effectLst/>
                <a:latin typeface="Arial" pitchFamily="-112" charset="0"/>
                <a:ea typeface="ＭＳ Ｐゴシック" charset="-128"/>
                <a:cs typeface="ＭＳ Ｐゴシック" charset="-128"/>
              </a:rPr>
              <a:t> gives us a </a:t>
            </a:r>
            <a:r>
              <a:rPr lang="en-US" sz="1200" b="1" kern="1200" dirty="0" smtClean="0">
                <a:solidFill>
                  <a:schemeClr val="tx1"/>
                </a:solidFill>
                <a:effectLst/>
                <a:latin typeface="Arial" pitchFamily="-112" charset="0"/>
                <a:ea typeface="ＭＳ Ｐゴシック" charset="-128"/>
                <a:cs typeface="ＭＳ Ｐゴシック" charset="-128"/>
              </a:rPr>
              <a:t>rich experience of life</a:t>
            </a:r>
            <a:r>
              <a:rPr lang="en-US" sz="1200" kern="1200" dirty="0" smtClean="0">
                <a:solidFill>
                  <a:schemeClr val="tx1"/>
                </a:solidFill>
                <a:effectLst/>
                <a:latin typeface="Arial" pitchFamily="-112" charset="0"/>
                <a:ea typeface="ＭＳ Ｐゴシック" charset="-128"/>
                <a:cs typeface="ＭＳ Ｐゴシック" charset="-128"/>
              </a:rPr>
              <a:t> (5:10-11)</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The world hates us, have you noticed?  Jesus was not just talking about ISIS, who kill Christians. Jesus referred to all who are convicted as they look at your holy life, your being a blessing to others, </a:t>
            </a:r>
            <a:r>
              <a:rPr lang="en-US" sz="1200" kern="1200" dirty="0" err="1" smtClean="0">
                <a:solidFill>
                  <a:schemeClr val="tx1"/>
                </a:solidFill>
                <a:effectLst/>
                <a:latin typeface="Arial" pitchFamily="-112" charset="0"/>
                <a:ea typeface="ＭＳ Ｐゴシック" charset="-128"/>
                <a:cs typeface="ＭＳ Ｐゴシック" charset="-128"/>
              </a:rPr>
              <a:t>etc</a:t>
            </a:r>
            <a:r>
              <a:rPr lang="en-SG" sz="1200" kern="1200" dirty="0" smtClean="0">
                <a:solidFill>
                  <a:schemeClr val="tx1"/>
                </a:solidFill>
                <a:effectLst/>
                <a:latin typeface="Arial" pitchFamily="-112" charset="0"/>
                <a:ea typeface="ＭＳ Ｐゴシック" charset="-128"/>
                <a:cs typeface="ＭＳ Ｐゴシック" charset="-128"/>
              </a:rPr>
              <a:t>.</a:t>
            </a:r>
          </a:p>
          <a:p>
            <a:r>
              <a:rPr lang="en-US" sz="1200" kern="1200" dirty="0" smtClean="0">
                <a:solidFill>
                  <a:schemeClr val="tx1"/>
                </a:solidFill>
                <a:effectLst/>
                <a:latin typeface="Arial" pitchFamily="-112" charset="0"/>
                <a:ea typeface="ＭＳ Ｐゴシック" charset="-128"/>
                <a:cs typeface="ＭＳ Ｐゴシック" charset="-128"/>
              </a:rPr>
              <a:t>It</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s no secret that Christians are marginalized in just about ever facet of society</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smtClean="0"/>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Up to this point Jesus has indirectly encouraged his listeners to respond to Christ as King. For this reason, these have also been called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be attitudes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with a double </a:t>
            </a:r>
            <a:r>
              <a:rPr lang="en-US" sz="1200" i="1" kern="1200" dirty="0" smtClean="0">
                <a:solidFill>
                  <a:schemeClr val="tx1"/>
                </a:solidFill>
                <a:effectLst/>
                <a:latin typeface="Arial" pitchFamily="-112" charset="0"/>
                <a:ea typeface="ＭＳ Ｐゴシック" charset="-128"/>
                <a:cs typeface="ＭＳ Ｐゴシック" charset="-128"/>
              </a:rPr>
              <a:t>t. </a:t>
            </a:r>
            <a:r>
              <a:rPr lang="en-US" sz="1200" kern="1200" dirty="0" smtClean="0">
                <a:solidFill>
                  <a:schemeClr val="tx1"/>
                </a:solidFill>
                <a:effectLst/>
                <a:latin typeface="Arial" pitchFamily="-112" charset="0"/>
                <a:ea typeface="ＭＳ Ｐゴシック" charset="-128"/>
                <a:cs typeface="ＭＳ Ｐゴシック" charset="-128"/>
              </a:rPr>
              <a:t>But certainly we can do something, too, right? Up to this point, Jesus </a:t>
            </a:r>
            <a:r>
              <a:rPr lang="en-US" sz="1200" kern="1200" dirty="0" err="1" smtClean="0">
                <a:solidFill>
                  <a:schemeClr val="tx1"/>
                </a:solidFill>
                <a:effectLst/>
                <a:latin typeface="Arial" pitchFamily="-112" charset="0"/>
                <a:ea typeface="ＭＳ Ｐゴシック" charset="-128"/>
                <a:cs typeface="ＭＳ Ｐゴシック" charset="-128"/>
              </a:rPr>
              <a:t>hasn</a:t>
            </a:r>
            <a:r>
              <a:rPr lang="uk-UA"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t directly told them what to do. Now, in our final verse today, he gives us a command to…</a:t>
            </a:r>
            <a:r>
              <a:rPr lang="en-SG" dirty="0" smtClean="0">
                <a:effectLst/>
              </a:rPr>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Rejoice over being persecuted</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How can we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rejoice and be glad</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when persecuted (12)?</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ISIS has become the face of evil.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12" charset="0"/>
                <a:ea typeface="ＭＳ Ｐゴシック" charset="-128"/>
                <a:cs typeface="ＭＳ Ｐゴシック" charset="-128"/>
              </a:rPr>
              <a:t>Take the example of the Egyptian believers brought to the beach for execution simply for being Christians.</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The video footage of their murder shows them singing praises to God all the way until their throats were cut and heads lopped off.</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Is it not proper for you and I also to be glad for the lesser ways we bear his name?</a:t>
            </a:r>
            <a:endParaRPr lang="en-SG" sz="1200" kern="1200" dirty="0" smtClean="0">
              <a:solidFill>
                <a:schemeClr val="tx1"/>
              </a:solidFill>
              <a:effectLst/>
              <a:latin typeface="Arial" pitchFamily="-112" charset="0"/>
              <a:ea typeface="ＭＳ Ｐゴシック" charset="-128"/>
              <a:cs typeface="ＭＳ Ｐゴシック" charset="-128"/>
            </a:endParaRPr>
          </a:p>
          <a:p>
            <a:r>
              <a:rPr lang="en-US" sz="1200" kern="1200" dirty="0" smtClean="0">
                <a:solidFill>
                  <a:schemeClr val="tx1"/>
                </a:solidFill>
                <a:effectLst/>
                <a:latin typeface="Arial" pitchFamily="-112" charset="0"/>
                <a:ea typeface="ＭＳ Ｐゴシック" charset="-128"/>
                <a:cs typeface="ＭＳ Ｐゴシック" charset="-128"/>
              </a:rPr>
              <a:t>God promises that we will have a great reward in heaven (12a)!</a:t>
            </a:r>
            <a:endParaRPr lang="en-SG" sz="1200" kern="1200" dirty="0" smtClean="0">
              <a:solidFill>
                <a:schemeClr val="tx1"/>
              </a:solidFill>
              <a:effectLst/>
              <a:latin typeface="Arial" pitchFamily="-112" charset="0"/>
              <a:ea typeface="ＭＳ Ｐゴシック" charset="-128"/>
              <a:cs typeface="ＭＳ Ｐゴシック" charset="-128"/>
            </a:endParaRP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Identify with persecuted OT prophets (5:12b). </a:t>
            </a:r>
          </a:p>
          <a:p>
            <a:r>
              <a:rPr lang="en-US" dirty="0" smtClean="0"/>
              <a:t>Which OT prophets were persecuted (12b)?</a:t>
            </a:r>
          </a:p>
          <a:p>
            <a:r>
              <a:rPr lang="en-US" dirty="0" smtClean="0"/>
              <a:t>Actually, which were not persecuted?</a:t>
            </a:r>
          </a:p>
          <a:p>
            <a:r>
              <a:rPr lang="en-US" dirty="0" smtClean="0"/>
              <a:t>Jeremiah suffered through the famine and destruction of Jerusalem, was thrown into a cistern where he sank into the mud, and was jeered by thousands.</a:t>
            </a:r>
          </a:p>
          <a:p>
            <a:r>
              <a:rPr lang="en-US" dirty="0" smtClean="0"/>
              <a:t>Ezekiel saw the death of his wife as an example of the siege of Jerusalem.</a:t>
            </a:r>
          </a:p>
          <a:p>
            <a:r>
              <a:rPr lang="en-US" dirty="0" smtClean="0"/>
              <a:t>Isaiah was sawn in half by the wicked King Manasseh.</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How can we sum up the way to be blessed in 5:1-12?</a:t>
            </a:r>
            <a:r>
              <a:rPr lang="en-SG" dirty="0" smtClean="0">
                <a:effectLst/>
              </a:rPr>
              <a: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aseline="0" dirty="0" smtClean="0"/>
              <a:t>God rewards us not for our actions but first in our attitudes that produce good deeds.</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67</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fruits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of repentance</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Arial" pitchFamily="-112" charset="0"/>
                <a:ea typeface="ＭＳ Ｐゴシック" charset="-128"/>
                <a:cs typeface="ＭＳ Ｐゴシック" charset="-128"/>
              </a:rPr>
              <a:t>Rejoice over being persecuted</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10</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Arial" pitchFamily="-112" charset="0"/>
                <a:ea typeface="ＭＳ Ｐゴシック" charset="-128"/>
                <a:cs typeface="ＭＳ Ｐゴシック" charset="-128"/>
              </a:rPr>
              <a:t>Wanting a life of genuine blessing is something people have wanted for as long as individuals have been on earth.  It certainly was desired in the time of Christ.</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2130423228"/>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930389"/>
      </p:ext>
    </p:extLst>
  </p:cSld>
  <p:clrMapOvr>
    <a:masterClrMapping/>
  </p:clrMapOvr>
  <p:transition xmlns:p14="http://schemas.microsoft.com/office/powerpoint/2010/mai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4558926"/>
      </p:ext>
    </p:extLst>
  </p:cSld>
  <p:clrMapOvr>
    <a:masterClrMapping/>
  </p:clrMapOvr>
  <p:transition xmlns:p14="http://schemas.microsoft.com/office/powerpoint/2010/mai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966075"/>
      </p:ext>
    </p:extLst>
  </p:cSld>
  <p:clrMapOvr>
    <a:masterClrMapping/>
  </p:clrMapOvr>
  <p:transition xmlns:p14="http://schemas.microsoft.com/office/powerpoint/2010/mai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2547920"/>
      </p:ext>
    </p:extLst>
  </p:cSld>
  <p:clrMapOvr>
    <a:masterClrMapping/>
  </p:clrMapOvr>
  <p:transition xmlns:p14="http://schemas.microsoft.com/office/powerpoint/2010/mai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71137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1457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54539"/>
      </p:ext>
    </p:extLst>
  </p:cSld>
  <p:clrMapOvr>
    <a:masterClrMapping/>
  </p:clrMapOvr>
  <p:transition xmlns:p14="http://schemas.microsoft.com/office/powerpoint/2010/mai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35063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44699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034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2601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15162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8215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35510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7223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71125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08720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9664306"/>
      </p:ext>
    </p:extLst>
  </p:cSld>
  <p:clrMapOvr>
    <a:masterClrMapping/>
  </p:clrMapOvr>
  <p:transition xmlns:p14="http://schemas.microsoft.com/office/powerpoint/2010/main">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724174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05200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4014033"/>
      </p:ext>
    </p:extLst>
  </p:cSld>
  <p:clrMapOvr>
    <a:masterClrMapping/>
  </p:clrMapOvr>
  <p:transition xmlns:p14="http://schemas.microsoft.com/office/powerpoint/2010/mai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1646309"/>
      </p:ext>
    </p:extLst>
  </p:cSld>
  <p:clrMapOvr>
    <a:masterClrMapping/>
  </p:clrMapOvr>
  <p:transition xmlns:p14="http://schemas.microsoft.com/office/powerpoint/2010/mai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5377087"/>
      </p:ext>
    </p:extLst>
  </p:cSld>
  <p:clrMapOvr>
    <a:masterClrMapping/>
  </p:clrMapOvr>
  <p:transition xmlns:p14="http://schemas.microsoft.com/office/powerpoint/2010/mai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2983872"/>
      </p:ext>
    </p:extLst>
  </p:cSld>
  <p:clrMapOvr>
    <a:masterClrMapping/>
  </p:clrMapOvr>
  <p:transition xmlns:p14="http://schemas.microsoft.com/office/powerpoint/2010/mai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0191118"/>
      </p:ext>
    </p:extLst>
  </p:cSld>
  <p:clrMapOvr>
    <a:masterClrMapping/>
  </p:clrMapOvr>
  <p:transition xmlns:p14="http://schemas.microsoft.com/office/powerpoint/2010/mai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3628"/>
      </p:ext>
    </p:extLst>
  </p:cSld>
  <p:clrMapOvr>
    <a:masterClrMapping/>
  </p:clrMapOvr>
  <p:transition xmlns:p14="http://schemas.microsoft.com/office/powerpoint/2010/mai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0839846"/>
      </p:ext>
    </p:extLst>
  </p:cSld>
  <p:clrMapOvr>
    <a:masterClrMapping/>
  </p:clrMapOvr>
  <p:transition xmlns:p14="http://schemas.microsoft.com/office/powerpoint/2010/mai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3126707"/>
      </p:ext>
    </p:extLst>
  </p:cSld>
  <p:clrMapOvr>
    <a:masterClrMapping/>
  </p:clrMapOvr>
  <p:transition xmlns:p14="http://schemas.microsoft.com/office/powerpoint/2010/mai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16425410"/>
      </p:ext>
    </p:extLst>
  </p:cSld>
  <p:clrMapOvr>
    <a:masterClrMapping/>
  </p:clrMapOvr>
  <p:transition xmlns:p14="http://schemas.microsoft.com/office/powerpoint/2010/main">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488307"/>
      </p:ext>
    </p:extLst>
  </p:cSld>
  <p:clrMapOvr>
    <a:masterClrMapping/>
  </p:clrMapOvr>
  <p:transition xmlns:p14="http://schemas.microsoft.com/office/powerpoint/2010/mai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689792"/>
      </p:ext>
    </p:extLst>
  </p:cSld>
  <p:clrMapOvr>
    <a:masterClrMapping/>
  </p:clrMapOvr>
  <p:transition xmlns:p14="http://schemas.microsoft.com/office/powerpoint/2010/mai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252880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327536"/>
      </p:ext>
    </p:extLst>
  </p:cSld>
  <p:clrMapOvr>
    <a:masterClrMapping/>
  </p:clrMapOvr>
  <p:transition xmlns:p14="http://schemas.microsoft.com/office/powerpoint/2010/mai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2670942"/>
      </p:ext>
    </p:extLst>
  </p:cSld>
  <p:clrMapOvr>
    <a:masterClrMapping/>
  </p:clrMapOvr>
  <p:transition xmlns:p14="http://schemas.microsoft.com/office/powerpoint/2010/main">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9536"/>
      </p:ext>
    </p:extLst>
  </p:cSld>
  <p:clrMapOvr>
    <a:masterClrMapping/>
  </p:clrMapOvr>
  <p:transition xmlns:p14="http://schemas.microsoft.com/office/powerpoint/2010/main">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3197830"/>
      </p:ext>
    </p:extLst>
  </p:cSld>
  <p:clrMapOvr>
    <a:masterClrMapping/>
  </p:clrMapOvr>
  <p:transition xmlns:p14="http://schemas.microsoft.com/office/powerpoint/2010/main">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90117981"/>
      </p:ext>
    </p:extLst>
  </p:cSld>
  <p:clrMapOvr>
    <a:masterClrMapping/>
  </p:clrMapOvr>
  <p:transition xmlns:p14="http://schemas.microsoft.com/office/powerpoint/2010/main">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833629"/>
      </p:ext>
    </p:extLst>
  </p:cSld>
  <p:clrMapOvr>
    <a:masterClrMapping/>
  </p:clrMapOvr>
  <p:transition xmlns:p14="http://schemas.microsoft.com/office/powerpoint/2010/main">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687429"/>
      </p:ext>
    </p:extLst>
  </p:cSld>
  <p:clrMapOvr>
    <a:masterClrMapping/>
  </p:clrMapOvr>
  <p:transition xmlns:p14="http://schemas.microsoft.com/office/powerpoint/2010/mai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334113"/>
      </p:ext>
    </p:extLst>
  </p:cSld>
  <p:clrMapOvr>
    <a:masterClrMapping/>
  </p:clrMapOvr>
  <p:transition xmlns:p14="http://schemas.microsoft.com/office/powerpoint/2010/main">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7069643"/>
      </p:ext>
    </p:extLst>
  </p:cSld>
  <p:clrMapOvr>
    <a:masterClrMapping/>
  </p:clrMapOvr>
  <p:transition xmlns:p14="http://schemas.microsoft.com/office/powerpoint/2010/mai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310144"/>
      </p:ext>
    </p:extLst>
  </p:cSld>
  <p:clrMapOvr>
    <a:masterClrMapping/>
  </p:clrMapOvr>
  <p:transition xmlns:p14="http://schemas.microsoft.com/office/powerpoint/2010/mai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3237223"/>
      </p:ext>
    </p:extLst>
  </p:cSld>
  <p:clrMapOvr>
    <a:masterClrMapping/>
  </p:clrMapOvr>
  <p:transition xmlns:p14="http://schemas.microsoft.com/office/powerpoint/2010/mai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93909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253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16679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9496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588005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90808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5886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452264"/>
      </p:ext>
    </p:extLst>
  </p:cSld>
  <p:clrMapOvr>
    <a:masterClrMapping/>
  </p:clrMapOvr>
  <p:transition xmlns:p14="http://schemas.microsoft.com/office/powerpoint/2010/main">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03571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91713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87571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11/1/17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9791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3625156"/>
      </p:ext>
    </p:extLst>
  </p:cSld>
  <p:clrMapOvr>
    <a:masterClrMapping/>
  </p:clrMapOvr>
  <p:transition xmlns:p14="http://schemas.microsoft.com/office/powerpoint/2010/main">
    <p:cu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8.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smtClean="0">
                <a:solidFill>
                  <a:srgbClr val="FFFFFF"/>
                </a:solidFill>
              </a:rPr>
              <a:t>© </a:t>
            </a:r>
            <a:r>
              <a:rPr lang="en-US" sz="1000" b="1" smtClean="0">
                <a:solidFill>
                  <a:srgbClr val="FFFFFF"/>
                </a:solidFill>
              </a:rPr>
              <a:t>2004</a:t>
            </a:r>
            <a:r>
              <a:rPr lang="en-US" sz="900" b="1" smtClean="0">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cSld>
  <p:clrMap bg1="dk2" tx1="lt1" bg2="dk1" tx2="lt2" accent1="accent1" accent2="accent2" accent3="accent3" accent4="accent4" accent5="accent5" accent6="accent6" hlink="hlink" folHlink="folHlink"/>
  <p:sldLayoutIdLst>
    <p:sldLayoutId id="2147487613" r:id="rId1"/>
    <p:sldLayoutId id="2147487614" r:id="rId2"/>
    <p:sldLayoutId id="2147487615" r:id="rId3"/>
    <p:sldLayoutId id="2147487616" r:id="rId4"/>
    <p:sldLayoutId id="2147487617" r:id="rId5"/>
    <p:sldLayoutId id="2147487618" r:id="rId6"/>
    <p:sldLayoutId id="2147487619" r:id="rId7"/>
    <p:sldLayoutId id="2147487620" r:id="rId8"/>
    <p:sldLayoutId id="2147487621" r:id="rId9"/>
    <p:sldLayoutId id="2147487622" r:id="rId10"/>
    <p:sldLayoutId id="2147487623" r:id="rId11"/>
  </p:sldLayoutIdLst>
  <p:transition xmlns:p14="http://schemas.microsoft.com/office/powerpoint/2010/mai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675537"/>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 id="214748822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smtClean="0">
                <a:solidFill>
                  <a:srgbClr val="FFFFFF"/>
                </a:solidFill>
              </a:defRPr>
            </a:lvl1pPr>
          </a:lstStyle>
          <a:p>
            <a:pPr defTabSz="457200">
              <a:defRPr/>
            </a:pPr>
            <a:fld id="{5AFEE896-0371-8C40-B54E-EB494DDC5AEC}" type="slidenum">
              <a:rPr lang="en-US"/>
              <a:pPr defTabSz="457200">
                <a:defRPr/>
              </a:pPr>
              <a:t>‹#›</a:t>
            </a:fld>
            <a:endParaRPr lang="en-US"/>
          </a:p>
        </p:txBody>
      </p:sp>
    </p:spTree>
    <p:extLst>
      <p:ext uri="{BB962C8B-B14F-4D97-AF65-F5344CB8AC3E}">
        <p14:creationId xmlns:p14="http://schemas.microsoft.com/office/powerpoint/2010/main" val="597597244"/>
      </p:ext>
    </p:extLst>
  </p:cSld>
  <p:clrMap bg1="lt1" tx1="dk1" bg2="lt2" tx2="dk2" accent1="accent1" accent2="accent2" accent3="accent3" accent4="accent4" accent5="accent5" accent6="accent6" hlink="hlink" folHlink="folHlink"/>
  <p:sldLayoutIdLst>
    <p:sldLayoutId id="2147488228" r:id="rId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smtClean="0">
                <a:solidFill>
                  <a:srgbClr val="FFFFFF"/>
                </a:solidFill>
              </a:rPr>
              <a:t>© </a:t>
            </a:r>
            <a:r>
              <a:rPr lang="en-US" sz="1000" b="1" smtClean="0">
                <a:solidFill>
                  <a:srgbClr val="FFFFFF"/>
                </a:solidFill>
              </a:rPr>
              <a:t>2004</a:t>
            </a:r>
            <a:r>
              <a:rPr lang="en-US" sz="900" b="1" smtClean="0">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760095127"/>
      </p:ext>
    </p:extLst>
  </p:cSld>
  <p:clrMap bg1="dk2" tx1="lt1" bg2="dk1" tx2="lt2" accent1="accent1" accent2="accent2" accent3="accent3" accent4="accent4" accent5="accent5" accent6="accent6" hlink="hlink" folHlink="folHlink"/>
  <p:sldLayoutIdLst>
    <p:sldLayoutId id="2147488256" r:id="rId1"/>
    <p:sldLayoutId id="2147488257" r:id="rId2"/>
    <p:sldLayoutId id="2147488258" r:id="rId3"/>
    <p:sldLayoutId id="2147488259" r:id="rId4"/>
    <p:sldLayoutId id="2147488260" r:id="rId5"/>
    <p:sldLayoutId id="2147488261" r:id="rId6"/>
    <p:sldLayoutId id="2147488262" r:id="rId7"/>
    <p:sldLayoutId id="2147488263" r:id="rId8"/>
    <p:sldLayoutId id="2147488264" r:id="rId9"/>
    <p:sldLayoutId id="2147488265" r:id="rId10"/>
    <p:sldLayoutId id="2147488266" r:id="rId11"/>
  </p:sldLayoutIdLst>
  <p:transition xmlns:p14="http://schemas.microsoft.com/office/powerpoint/2010/mai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smtClean="0">
                <a:solidFill>
                  <a:srgbClr val="FFFFFF"/>
                </a:solidFill>
              </a:rPr>
              <a:t>© </a:t>
            </a:r>
            <a:r>
              <a:rPr lang="en-US" sz="1000" b="1" smtClean="0">
                <a:solidFill>
                  <a:srgbClr val="FFFFFF"/>
                </a:solidFill>
              </a:rPr>
              <a:t>2004</a:t>
            </a:r>
            <a:r>
              <a:rPr lang="en-US" sz="900" b="1" smtClean="0">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2140907886"/>
      </p:ext>
    </p:extLst>
  </p:cSld>
  <p:clrMap bg1="dk2" tx1="lt1" bg2="dk1" tx2="lt2" accent1="accent1" accent2="accent2" accent3="accent3" accent4="accent4" accent5="accent5" accent6="accent6" hlink="hlink" folHlink="folHlink"/>
  <p:sldLayoutIdLst>
    <p:sldLayoutId id="2147488281" r:id="rId1"/>
    <p:sldLayoutId id="2147488282" r:id="rId2"/>
    <p:sldLayoutId id="2147488283" r:id="rId3"/>
    <p:sldLayoutId id="2147488284" r:id="rId4"/>
    <p:sldLayoutId id="2147488285" r:id="rId5"/>
    <p:sldLayoutId id="2147488286" r:id="rId6"/>
    <p:sldLayoutId id="2147488287" r:id="rId7"/>
    <p:sldLayoutId id="2147488288" r:id="rId8"/>
    <p:sldLayoutId id="2147488289" r:id="rId9"/>
    <p:sldLayoutId id="2147488290" r:id="rId10"/>
    <p:sldLayoutId id="2147488291" r:id="rId11"/>
  </p:sldLayoutIdLst>
  <p:transition xmlns:p14="http://schemas.microsoft.com/office/powerpoint/2010/mai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812765813"/>
      </p:ext>
    </p:extLst>
  </p:cSld>
  <p:clrMap bg1="lt1" tx1="dk1" bg2="lt2" tx2="dk2" accent1="accent1" accent2="accent2" accent3="accent3" accent4="accent4" accent5="accent5" accent6="accent6" hlink="hlink" folHlink="folHlink"/>
  <p:sldLayoutIdLst>
    <p:sldLayoutId id="2147488293" r:id="rId1"/>
    <p:sldLayoutId id="2147488294" r:id="rId2"/>
    <p:sldLayoutId id="2147488295" r:id="rId3"/>
    <p:sldLayoutId id="2147488296" r:id="rId4"/>
    <p:sldLayoutId id="2147488297" r:id="rId5"/>
    <p:sldLayoutId id="2147488298" r:id="rId6"/>
    <p:sldLayoutId id="2147488299" r:id="rId7"/>
    <p:sldLayoutId id="2147488300" r:id="rId8"/>
    <p:sldLayoutId id="2147488301" r:id="rId9"/>
    <p:sldLayoutId id="2147488302" r:id="rId10"/>
    <p:sldLayoutId id="214748830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4.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5.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4.xml"/><Relationship Id="rId3"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6.xml"/><Relationship Id="rId3" Type="http://schemas.openxmlformats.org/officeDocument/2006/relationships/image" Target="../media/image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 Id="rId3" Type="http://schemas.openxmlformats.org/officeDocument/2006/relationships/image" Target="../media/image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5.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9.png"/><Relationship Id="rId1" Type="http://schemas.openxmlformats.org/officeDocument/2006/relationships/themeOverride" Target="../theme/themeOverride1.xml"/><Relationship Id="rId2"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352260" name="Title 1"/>
          <p:cNvSpPr>
            <a:spLocks noGrp="1"/>
          </p:cNvSpPr>
          <p:nvPr>
            <p:ph type="title"/>
          </p:nvPr>
        </p:nvSpPr>
        <p:spPr bwMode="auto">
          <a:xfrm>
            <a:off x="179512" y="188640"/>
            <a:ext cx="8712968" cy="1584176"/>
          </a:xfrm>
          <a:solidFill>
            <a:srgbClr val="000404"/>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5400" b="1" dirty="0" smtClean="0">
                <a:solidFill>
                  <a:srgbClr val="FFFFFF"/>
                </a:solidFill>
                <a:latin typeface="Arial" charset="0"/>
                <a:ea typeface="ＭＳ Ｐゴシック" charset="0"/>
                <a:cs typeface="Arial" charset="0"/>
              </a:rPr>
              <a:t>How to Be Blessed </a:t>
            </a:r>
            <a:r>
              <a:rPr lang="en-US" sz="3600" b="1" dirty="0">
                <a:solidFill>
                  <a:srgbClr val="FFFFFF"/>
                </a:solidFill>
                <a:latin typeface="Arial" charset="0"/>
                <a:ea typeface="ＭＳ Ｐゴシック" charset="0"/>
                <a:cs typeface="Arial" charset="0"/>
              </a:rPr>
              <a:t/>
            </a:r>
            <a:br>
              <a:rPr lang="en-US" sz="3600" b="1" dirty="0">
                <a:solidFill>
                  <a:srgbClr val="FFFFFF"/>
                </a:solidFill>
                <a:latin typeface="Arial" charset="0"/>
                <a:ea typeface="ＭＳ Ｐゴシック" charset="0"/>
                <a:cs typeface="Arial" charset="0"/>
              </a:rPr>
            </a:br>
            <a:r>
              <a:rPr lang="en-US" sz="3200" b="1" i="1" dirty="0" smtClean="0">
                <a:solidFill>
                  <a:srgbClr val="FFFFFF"/>
                </a:solidFill>
                <a:latin typeface="Arial" charset="0"/>
                <a:ea typeface="ＭＳ Ｐゴシック" charset="0"/>
                <a:cs typeface="Arial" charset="0"/>
              </a:rPr>
              <a:t>Matthew 5:1-12</a:t>
            </a:r>
            <a:endParaRPr lang="en-US" sz="3600" b="1" i="1" dirty="0">
              <a:solidFill>
                <a:srgbClr val="FFFFFF"/>
              </a:solidFill>
              <a:latin typeface="Arial" charset="0"/>
              <a:ea typeface="ＭＳ Ｐゴシック" charset="0"/>
              <a:cs typeface="Arial" charset="0"/>
            </a:endParaRPr>
          </a:p>
        </p:txBody>
      </p:sp>
      <p:sp>
        <p:nvSpPr>
          <p:cNvPr id="6" name="Text Box 2"/>
          <p:cNvSpPr txBox="1">
            <a:spLocks noChangeArrowheads="1"/>
          </p:cNvSpPr>
          <p:nvPr/>
        </p:nvSpPr>
        <p:spPr bwMode="auto">
          <a:xfrm>
            <a:off x="0" y="6021288"/>
            <a:ext cx="9252520" cy="936103"/>
          </a:xfrm>
          <a:prstGeom prst="rect">
            <a:avLst/>
          </a:prstGeom>
          <a:solidFill>
            <a:srgbClr val="000090"/>
          </a:solidFill>
          <a:ln>
            <a:noFill/>
          </a:ln>
          <a:effectLs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algn="ctr" eaLnBrk="1" hangingPunct="1">
              <a:defRPr/>
            </a:pPr>
            <a:r>
              <a:rPr lang="en-US" sz="2400" b="1" i="1" dirty="0" smtClean="0">
                <a:solidFill>
                  <a:srgbClr val="FFFFFF"/>
                </a:solidFill>
                <a:effectLst>
                  <a:outerShdw blurRad="38100" dist="38100" dir="2700000" algn="tl">
                    <a:srgbClr val="000000"/>
                  </a:outerShdw>
                </a:effectLst>
                <a:latin typeface="Arial" charset="0"/>
                <a:cs typeface="Arial" charset="0"/>
              </a:rPr>
              <a:t>Dr. Rick Griffith, Crossroads International Church</a:t>
            </a:r>
          </a:p>
          <a:p>
            <a:pPr algn="ctr" eaLnBrk="1" hangingPunct="1">
              <a:defRPr/>
            </a:pPr>
            <a:r>
              <a:rPr lang="en-US" sz="2400" b="1" i="1" dirty="0">
                <a:solidFill>
                  <a:srgbClr val="FFFFFF"/>
                </a:solidFill>
                <a:effectLst>
                  <a:outerShdw blurRad="38100" dist="38100" dir="2700000" algn="tl">
                    <a:srgbClr val="000000"/>
                  </a:outerShdw>
                </a:effectLst>
                <a:latin typeface="Arial" charset="0"/>
                <a:cs typeface="Arial" charset="0"/>
              </a:rPr>
              <a:t>B</a:t>
            </a:r>
            <a:r>
              <a:rPr lang="en-US" sz="2400" b="1" i="1" dirty="0" smtClean="0">
                <a:solidFill>
                  <a:srgbClr val="FFFFFF"/>
                </a:solidFill>
                <a:effectLst>
                  <a:outerShdw blurRad="38100" dist="38100" dir="2700000" algn="tl">
                    <a:srgbClr val="000000"/>
                  </a:outerShdw>
                </a:effectLst>
                <a:latin typeface="Arial" charset="0"/>
                <a:cs typeface="Arial" charset="0"/>
              </a:rPr>
              <a:t>ibleStudyDownloads.org</a:t>
            </a:r>
          </a:p>
        </p:txBody>
      </p:sp>
    </p:spTree>
    <p:extLst>
      <p:ext uri="{BB962C8B-B14F-4D97-AF65-F5344CB8AC3E}">
        <p14:creationId xmlns:p14="http://schemas.microsoft.com/office/powerpoint/2010/main" val="256358956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611560" y="1412776"/>
            <a:ext cx="7772400" cy="2160240"/>
          </a:xfrm>
          <a:effectLst/>
        </p:spPr>
        <p:txBody>
          <a:bodyPr/>
          <a:lstStyle/>
          <a:p>
            <a:pPr eaLnBrk="1" hangingPunct="1">
              <a:defRPr/>
            </a:pPr>
            <a:r>
              <a:rPr lang="en-US" sz="8000" b="1" dirty="0" smtClean="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rPr>
              <a:t>Matthew: </a:t>
            </a:r>
            <a:br>
              <a:rPr lang="en-US" sz="8000" b="1" dirty="0" smtClean="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rPr>
            </a:br>
            <a:r>
              <a:rPr lang="en-US" sz="8000" b="1" dirty="0" smtClean="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rPr>
              <a:t>Jesus is King</a:t>
            </a:r>
            <a:endParaRPr lang="en-US" sz="10600" dirty="0">
              <a:solidFill>
                <a:srgbClr val="FFCC66"/>
              </a:solidFill>
              <a:effectLst>
                <a:glow rad="101600">
                  <a:schemeClr val="tx1">
                    <a:alpha val="75000"/>
                  </a:schemeClr>
                </a:glow>
                <a:outerShdw blurRad="50800" dist="101600" dir="2700000" algn="tl" rotWithShape="0">
                  <a:srgbClr val="000000"/>
                </a:outerShd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517232"/>
            <a:ext cx="9144000" cy="1340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6000" b="1" i="1" dirty="0" smtClean="0">
                <a:solidFill>
                  <a:srgbClr val="FFCC66"/>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rPr>
              <a:t>But </a:t>
            </a:r>
            <a:r>
              <a:rPr lang="en-US" sz="6000" b="1" i="1" dirty="0" smtClean="0">
                <a:solidFill>
                  <a:srgbClr val="FFFFFF"/>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rPr>
              <a:t>why</a:t>
            </a:r>
            <a:r>
              <a:rPr lang="en-US" sz="6000" b="1" i="1" dirty="0" smtClean="0">
                <a:solidFill>
                  <a:srgbClr val="FFCC66"/>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rPr>
              <a:t> believe this?</a:t>
            </a:r>
            <a:endParaRPr lang="en-US" sz="8000" i="1" dirty="0">
              <a:solidFill>
                <a:srgbClr val="FFCC66"/>
              </a:solidFill>
              <a:effectLst>
                <a:glow rad="101600">
                  <a:srgbClr val="000000">
                    <a:alpha val="75000"/>
                  </a:srgbClr>
                </a:glow>
                <a:outerShdw blurRad="50800" dist="1016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2876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0"/>
            <a:ext cx="9144000" cy="1469483"/>
          </a:xfrm>
        </p:spPr>
        <p:txBody>
          <a:bodyPr/>
          <a:lstStyle/>
          <a:p>
            <a:r>
              <a:rPr lang="en-US" b="1" dirty="0" smtClean="0">
                <a:effectLst>
                  <a:glow rad="165100">
                    <a:schemeClr val="tx1"/>
                  </a:glow>
                </a:effectLst>
              </a:rPr>
              <a:t>Jesus </a:t>
            </a:r>
            <a:r>
              <a:rPr lang="en-US" b="1" dirty="0">
                <a:effectLst>
                  <a:glow rad="165100">
                    <a:schemeClr val="tx1"/>
                  </a:glow>
                </a:effectLst>
              </a:rPr>
              <a:t>fulfilled all the requirements to be </a:t>
            </a:r>
            <a:r>
              <a:rPr lang="en-US" b="1" dirty="0" smtClean="0">
                <a:effectLst>
                  <a:glow rad="165100">
                    <a:schemeClr val="tx1"/>
                  </a:glow>
                </a:effectLst>
              </a:rPr>
              <a:t>Israel</a:t>
            </a:r>
            <a:r>
              <a:rPr lang="uk-UA" b="1" dirty="0" smtClean="0">
                <a:effectLst>
                  <a:glow rad="165100">
                    <a:schemeClr val="tx1"/>
                  </a:glow>
                </a:effectLst>
              </a:rPr>
              <a:t>'</a:t>
            </a:r>
            <a:r>
              <a:rPr lang="en-US" b="1" dirty="0" smtClean="0">
                <a:effectLst>
                  <a:glow rad="165100">
                    <a:schemeClr val="tx1"/>
                  </a:glow>
                </a:effectLst>
              </a:rPr>
              <a:t>s </a:t>
            </a:r>
            <a:r>
              <a:rPr lang="en-US" b="1" dirty="0" smtClean="0">
                <a:solidFill>
                  <a:srgbClr val="FFFF00"/>
                </a:solidFill>
                <a:effectLst>
                  <a:glow rad="165100">
                    <a:schemeClr val="tx1"/>
                  </a:glow>
                </a:effectLst>
              </a:rPr>
              <a:t>king</a:t>
            </a:r>
            <a:r>
              <a:rPr lang="en-US" b="1" dirty="0" smtClean="0">
                <a:effectLst>
                  <a:glow rad="165100">
                    <a:schemeClr val="tx1"/>
                  </a:glow>
                </a:effectLst>
              </a:rPr>
              <a:t>.</a:t>
            </a:r>
            <a:endParaRPr lang="en-US" b="1" dirty="0">
              <a:effectLst>
                <a:glow rad="165100">
                  <a:schemeClr val="tx1"/>
                </a:glow>
              </a:effectLst>
            </a:endParaRPr>
          </a:p>
        </p:txBody>
      </p:sp>
      <p:pic>
        <p:nvPicPr>
          <p:cNvPr id="6" name="Picture 5"/>
          <p:cNvPicPr>
            <a:picLocks noChangeAspect="1"/>
          </p:cNvPicPr>
          <p:nvPr/>
        </p:nvPicPr>
        <p:blipFill>
          <a:blip r:embed="rId3"/>
          <a:stretch>
            <a:fillRect/>
          </a:stretch>
        </p:blipFill>
        <p:spPr>
          <a:xfrm>
            <a:off x="3875647" y="3890879"/>
            <a:ext cx="5268353" cy="2967121"/>
          </a:xfrm>
          <a:prstGeom prst="rect">
            <a:avLst/>
          </a:prstGeom>
        </p:spPr>
      </p:pic>
      <p:pic>
        <p:nvPicPr>
          <p:cNvPr id="7" name="Picture 6"/>
          <p:cNvPicPr>
            <a:picLocks noChangeAspect="1"/>
          </p:cNvPicPr>
          <p:nvPr/>
        </p:nvPicPr>
        <p:blipFill>
          <a:blip r:embed="rId4"/>
          <a:stretch>
            <a:fillRect/>
          </a:stretch>
        </p:blipFill>
        <p:spPr>
          <a:xfrm rot="5400000">
            <a:off x="1496779" y="664524"/>
            <a:ext cx="3759473" cy="5513894"/>
          </a:xfrm>
          <a:prstGeom prst="rect">
            <a:avLst/>
          </a:prstGeom>
        </p:spPr>
      </p:pic>
    </p:spTree>
    <p:extLst>
      <p:ext uri="{BB962C8B-B14F-4D97-AF65-F5344CB8AC3E}">
        <p14:creationId xmlns:p14="http://schemas.microsoft.com/office/powerpoint/2010/main" val="12119029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Revelation of the King (Matt 1–10)</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508000">
                    <a:schemeClr val="tx1">
                      <a:alpha val="58000"/>
                    </a:schemeClr>
                  </a:glow>
                </a:effectLst>
                <a:latin typeface="Arial" charset="0"/>
                <a:ea typeface="ＭＳ Ｐゴシック" charset="0"/>
                <a:cs typeface="ＭＳ Ｐゴシック" charset="0"/>
              </a:rPr>
              <a:t>His </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Person </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(Matt 1–4)</a:t>
            </a:r>
            <a:endParaRPr lang="en-US" sz="4000" b="1" dirty="0">
              <a:effectLst>
                <a:glow rad="508000">
                  <a:schemeClr val="tx1">
                    <a:alpha val="58000"/>
                  </a:schemeClr>
                </a:glow>
              </a:effectLst>
              <a:latin typeface="Arial" charset="0"/>
              <a:ea typeface="ＭＳ Ｐゴシック" charset="0"/>
              <a:cs typeface="ＭＳ Ｐゴシック"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400" b="1" dirty="0" smtClean="0">
                <a:solidFill>
                  <a:srgbClr val="FFFFFF"/>
                </a:solidFill>
                <a:latin typeface="Arial" charset="0"/>
                <a:ea typeface="ＭＳ Ｐゴシック" charset="0"/>
              </a:rPr>
              <a:t>Warren W. Wiersbe, </a:t>
            </a:r>
            <a:r>
              <a:rPr lang="en-US" sz="2400" b="1" i="1" dirty="0" smtClean="0">
                <a:solidFill>
                  <a:srgbClr val="FFFFFF"/>
                </a:solidFill>
                <a:latin typeface="Arial" charset="0"/>
                <a:ea typeface="ＭＳ Ｐゴシック" charset="0"/>
              </a:rPr>
              <a:t>Be Loyal: Following the King of Kings</a:t>
            </a:r>
            <a:r>
              <a:rPr lang="en-US" sz="2400" b="1" dirty="0" smtClean="0">
                <a:solidFill>
                  <a:srgbClr val="FFFFFF"/>
                </a:solidFill>
                <a:latin typeface="Arial" charset="0"/>
                <a:ea typeface="ＭＳ Ｐゴシック" charset="0"/>
              </a:rPr>
              <a:t>, 15</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5883883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923928" cy="2591273"/>
          </a:xfrm>
          <a:prstGeom prst="rect">
            <a:avLst/>
          </a:prstGeom>
        </p:spPr>
      </p:pic>
      <p:sp>
        <p:nvSpPr>
          <p:cNvPr id="900098" name="Rectangle 2"/>
          <p:cNvSpPr>
            <a:spLocks noGrp="1" noChangeArrowheads="1"/>
          </p:cNvSpPr>
          <p:nvPr>
            <p:ph type="ctrTitle"/>
          </p:nvPr>
        </p:nvSpPr>
        <p:spPr>
          <a:xfrm>
            <a:off x="0" y="5373216"/>
            <a:ext cx="9144000" cy="1484784"/>
          </a:xfrm>
          <a:solidFill>
            <a:srgbClr val="800000"/>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Proof Jesus is King </a:t>
            </a:r>
            <a:br>
              <a:rPr lang="en-US" sz="54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(Matt 1:1–4:11)</a:t>
            </a:r>
            <a:endParaRPr lang="en-US" sz="4000" b="1" dirty="0">
              <a:effectLst>
                <a:glow rad="127000">
                  <a:schemeClr val="tx1"/>
                </a:glow>
              </a:effectLst>
              <a:latin typeface="Arial" charset="0"/>
              <a:ea typeface="ＭＳ Ｐゴシック" charset="0"/>
              <a:cs typeface="ＭＳ Ｐゴシック" charset="0"/>
            </a:endParaRPr>
          </a:p>
        </p:txBody>
      </p:sp>
      <p:sp>
        <p:nvSpPr>
          <p:cNvPr id="3" name="AutoShape 53"/>
          <p:cNvSpPr>
            <a:spLocks noChangeArrowheads="1"/>
          </p:cNvSpPr>
          <p:nvPr/>
        </p:nvSpPr>
        <p:spPr bwMode="auto">
          <a:xfrm rot="19890886">
            <a:off x="3625766" y="3040092"/>
            <a:ext cx="762000" cy="1600200"/>
          </a:xfrm>
          <a:prstGeom prst="upArrow">
            <a:avLst>
              <a:gd name="adj1" fmla="val 50000"/>
              <a:gd name="adj2" fmla="val 52500"/>
            </a:avLst>
          </a:prstGeom>
          <a:solidFill>
            <a:srgbClr val="800000"/>
          </a:solidFill>
          <a:ln w="76200" cmpd="sng">
            <a:solidFill>
              <a:schemeClr val="bg1"/>
            </a:solidFill>
            <a:miter lim="800000"/>
            <a:headEnd/>
            <a:tailEnd/>
          </a:ln>
        </p:spPr>
        <p:txBody>
          <a:bodyPr vert="eaVert" wrap="none" anchor="ctr"/>
          <a:lstStyle/>
          <a:p>
            <a:pPr algn="ctr"/>
            <a:endParaRPr lang="en-US">
              <a:solidFill>
                <a:srgbClr val="FF0000"/>
              </a:solidFill>
              <a:cs typeface="Arial" charset="0"/>
            </a:endParaRPr>
          </a:p>
        </p:txBody>
      </p:sp>
      <p:sp>
        <p:nvSpPr>
          <p:cNvPr id="4" name="AutoShape 54"/>
          <p:cNvSpPr>
            <a:spLocks noChangeArrowheads="1"/>
          </p:cNvSpPr>
          <p:nvPr/>
        </p:nvSpPr>
        <p:spPr bwMode="auto">
          <a:xfrm rot="1709114" flipH="1">
            <a:off x="4770674" y="3040092"/>
            <a:ext cx="762000" cy="1600200"/>
          </a:xfrm>
          <a:prstGeom prst="upArrow">
            <a:avLst>
              <a:gd name="adj1" fmla="val 50000"/>
              <a:gd name="adj2" fmla="val 52500"/>
            </a:avLst>
          </a:prstGeom>
          <a:solidFill>
            <a:srgbClr val="800000"/>
          </a:solidFill>
          <a:ln w="76200" cmpd="sng">
            <a:solidFill>
              <a:schemeClr val="bg1"/>
            </a:solidFill>
            <a:miter lim="800000"/>
            <a:headEnd/>
            <a:tailEnd/>
          </a:ln>
        </p:spPr>
        <p:txBody>
          <a:bodyPr vert="eaVert" wrap="none" anchor="ctr"/>
          <a:lstStyle/>
          <a:p>
            <a:pPr algn="ctr"/>
            <a:endParaRPr lang="en-US">
              <a:solidFill>
                <a:srgbClr val="FF0000"/>
              </a:solidFill>
              <a:cs typeface="Arial" charset="0"/>
            </a:endParaRPr>
          </a:p>
        </p:txBody>
      </p:sp>
      <p:sp>
        <p:nvSpPr>
          <p:cNvPr id="5" name="Rectangle 2"/>
          <p:cNvSpPr txBox="1">
            <a:spLocks noChangeArrowheads="1"/>
          </p:cNvSpPr>
          <p:nvPr/>
        </p:nvSpPr>
        <p:spPr bwMode="auto">
          <a:xfrm>
            <a:off x="0" y="1916832"/>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solidFill>
                  <a:srgbClr val="FFFFFF"/>
                </a:solidFill>
                <a:effectLst>
                  <a:glow rad="127000">
                    <a:srgbClr val="000000"/>
                  </a:glow>
                </a:effectLst>
                <a:latin typeface="Arial" charset="0"/>
                <a:ea typeface="ＭＳ Ｐゴシック" charset="0"/>
                <a:cs typeface="ＭＳ Ｐゴシック" charset="0"/>
              </a:rPr>
              <a:t>Advent</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644008" y="1916832"/>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solidFill>
                  <a:srgbClr val="FFFFFF"/>
                </a:solidFill>
                <a:effectLst>
                  <a:glow rad="127000">
                    <a:srgbClr val="000000"/>
                  </a:glow>
                </a:effectLst>
                <a:latin typeface="Arial" charset="0"/>
                <a:ea typeface="ＭＳ Ｐゴシック" charset="0"/>
                <a:cs typeface="ＭＳ Ｐゴシック" charset="0"/>
              </a:rPr>
              <a:t>Approvals</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774403" y="2565747"/>
            <a:ext cx="3347864"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by John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774403" y="3249823"/>
            <a:ext cx="3347864"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by Father</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774403" y="3933899"/>
            <a:ext cx="3347864"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by Spirit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2302" y="2565747"/>
            <a:ext cx="4045642"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Right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lineage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302" y="3249823"/>
            <a:ext cx="3901626"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Virgin born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2302" y="3933899"/>
            <a:ext cx="4045642"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Magi worship</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581971"/>
            <a:ext cx="4499992"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Humble origins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0152" y="0"/>
            <a:ext cx="2160240" cy="2030101"/>
          </a:xfrm>
          <a:prstGeom prst="rect">
            <a:avLst/>
          </a:prstGeom>
        </p:spPr>
      </p:pic>
    </p:spTree>
    <p:extLst>
      <p:ext uri="{BB962C8B-B14F-4D97-AF65-F5344CB8AC3E}">
        <p14:creationId xmlns:p14="http://schemas.microsoft.com/office/powerpoint/2010/main" val="2270392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Revelation of the King (Matt 1–10)</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508000">
                    <a:schemeClr val="tx1">
                      <a:alpha val="58000"/>
                    </a:schemeClr>
                  </a:glow>
                </a:effectLst>
                <a:latin typeface="Arial" charset="0"/>
                <a:ea typeface="ＭＳ Ｐゴシック" charset="0"/>
                <a:cs typeface="ＭＳ Ｐゴシック" charset="0"/>
              </a:rPr>
              <a:t>His </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Person </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(Matt 1–4)</a:t>
            </a:r>
            <a:endParaRPr lang="en-US" sz="4000" b="1" dirty="0">
              <a:effectLst>
                <a:glow rad="508000">
                  <a:schemeClr val="tx1">
                    <a:alpha val="58000"/>
                  </a:schemeClr>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508000">
                    <a:schemeClr val="tx1">
                      <a:alpha val="58000"/>
                    </a:schemeClr>
                  </a:glow>
                </a:effectLst>
                <a:latin typeface="Arial" charset="0"/>
                <a:ea typeface="ＭＳ Ｐゴシック" charset="0"/>
                <a:cs typeface="ＭＳ Ｐゴシック" charset="0"/>
              </a:rPr>
              <a:t>His Principles</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(Matt 5–7)</a:t>
            </a:r>
            <a:endParaRPr lang="en-US" sz="4000" b="1" dirty="0">
              <a:effectLst>
                <a:glow rad="508000">
                  <a:schemeClr val="tx1">
                    <a:alpha val="58000"/>
                  </a:schemeClr>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508000">
                    <a:schemeClr val="tx1">
                      <a:alpha val="58000"/>
                    </a:schemeClr>
                  </a:glow>
                </a:effectLst>
                <a:latin typeface="Arial" charset="0"/>
                <a:ea typeface="ＭＳ Ｐゴシック" charset="0"/>
                <a:cs typeface="ＭＳ Ｐゴシック" charset="0"/>
              </a:rPr>
              <a:t>His </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Power</a:t>
            </a:r>
            <a:br>
              <a:rPr lang="en-US" sz="4000" b="1" dirty="0" smtClean="0">
                <a:effectLst>
                  <a:glow rad="508000">
                    <a:schemeClr val="tx1">
                      <a:alpha val="58000"/>
                    </a:schemeClr>
                  </a:glow>
                </a:effectLst>
                <a:latin typeface="Arial" charset="0"/>
                <a:ea typeface="ＭＳ Ｐゴシック" charset="0"/>
                <a:cs typeface="ＭＳ Ｐゴシック" charset="0"/>
              </a:rPr>
            </a:br>
            <a:r>
              <a:rPr lang="en-US" sz="4000" b="1" dirty="0" smtClean="0">
                <a:effectLst>
                  <a:glow rad="508000">
                    <a:schemeClr val="tx1">
                      <a:alpha val="58000"/>
                    </a:schemeClr>
                  </a:glow>
                </a:effectLst>
                <a:latin typeface="Arial" charset="0"/>
                <a:ea typeface="ＭＳ Ｐゴシック" charset="0"/>
                <a:cs typeface="ＭＳ Ｐゴシック" charset="0"/>
              </a:rPr>
              <a:t>(Matt 8–10)</a:t>
            </a:r>
            <a:endParaRPr lang="en-US" sz="4000" b="1" dirty="0">
              <a:effectLst>
                <a:glow rad="508000">
                  <a:schemeClr val="tx1">
                    <a:alpha val="58000"/>
                  </a:schemeClr>
                </a:glow>
              </a:effectLst>
              <a:latin typeface="Arial" charset="0"/>
              <a:ea typeface="ＭＳ Ｐゴシック" charset="0"/>
              <a:cs typeface="ＭＳ Ｐゴシック"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400" b="1" dirty="0" smtClean="0">
                <a:solidFill>
                  <a:srgbClr val="FFFFFF"/>
                </a:solidFill>
                <a:latin typeface="Arial" charset="0"/>
                <a:ea typeface="ＭＳ Ｐゴシック" charset="0"/>
              </a:rPr>
              <a:t>Warren W. Wiersbe, </a:t>
            </a:r>
            <a:r>
              <a:rPr lang="en-US" sz="2400" b="1" i="1" dirty="0" smtClean="0">
                <a:solidFill>
                  <a:srgbClr val="FFFFFF"/>
                </a:solidFill>
                <a:latin typeface="Arial" charset="0"/>
                <a:ea typeface="ＭＳ Ｐゴシック" charset="0"/>
              </a:rPr>
              <a:t>Be Loyal: Following the King of Kings</a:t>
            </a:r>
            <a:r>
              <a:rPr lang="en-US" sz="2400" b="1" dirty="0" smtClean="0">
                <a:solidFill>
                  <a:srgbClr val="FFFFFF"/>
                </a:solidFill>
                <a:latin typeface="Arial" charset="0"/>
                <a:ea typeface="ＭＳ Ｐゴシック" charset="0"/>
              </a:rPr>
              <a:t>, 15</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6596068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19644" y="72008"/>
            <a:ext cx="6324564" cy="2204864"/>
          </a:xfrm>
          <a:effectLst/>
          <a:extLst/>
        </p:spPr>
        <p:txBody>
          <a:bodyPr anchor="t"/>
          <a:lstStyle/>
          <a:p>
            <a:pPr>
              <a:defRPr/>
            </a:pPr>
            <a:r>
              <a:rPr lang="en-US" sz="4000" b="1" dirty="0" smtClean="0">
                <a:solidFill>
                  <a:schemeClr val="tx1"/>
                </a:solidFill>
                <a:effectLst/>
                <a:latin typeface="Arial" charset="0"/>
                <a:ea typeface="ＭＳ Ｐゴシック" charset="0"/>
                <a:cs typeface="ＭＳ Ｐゴシック" charset="0"/>
              </a:rPr>
              <a:t>Are Beatitudes LAWS on how you get into the kingdom (eternal life)?</a:t>
            </a:r>
            <a:endParaRPr lang="en-US" sz="4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FFFFFF"/>
              </a:solidFill>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smtClean="0">
                <a:solidFill>
                  <a:schemeClr val="tx1"/>
                </a:solidFill>
                <a:latin typeface="Arial" charset="0"/>
                <a:ea typeface="ＭＳ Ｐゴシック" charset="0"/>
                <a:cs typeface="Arial" charset="0"/>
              </a:rPr>
              <a:t>Purpose of the Sermon (</a:t>
            </a:r>
            <a:r>
              <a:rPr lang="en-US" sz="3600" b="1" dirty="0">
                <a:solidFill>
                  <a:schemeClr val="tx1"/>
                </a:solidFill>
                <a:latin typeface="Arial" charset="0"/>
                <a:ea typeface="ＭＳ Ｐゴシック" charset="0"/>
                <a:cs typeface="Arial" charset="0"/>
              </a:rPr>
              <a:t>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pPr>
            <a:r>
              <a:rPr lang="en-US" sz="4800" b="1" dirty="0" smtClean="0">
                <a:solidFill>
                  <a:srgbClr val="FFFFFF"/>
                </a:solidFill>
                <a:effectLst>
                  <a:glow rad="228600">
                    <a:srgbClr val="000000"/>
                  </a:glow>
                </a:effectLst>
                <a:latin typeface="Arial" charset="0"/>
                <a:ea typeface="ＭＳ Ｐゴシック" charset="0"/>
                <a:cs typeface="Arial" charset="0"/>
              </a:rPr>
              <a:t>A way to be saved?</a:t>
            </a:r>
          </a:p>
          <a:p>
            <a:pPr marL="571500" indent="-571500" algn="l">
              <a:buFont typeface="Arial"/>
              <a:buChar char="•"/>
            </a:pPr>
            <a:r>
              <a:rPr lang="en-US" sz="4800" b="1" dirty="0" smtClean="0">
                <a:solidFill>
                  <a:srgbClr val="FFFFFF"/>
                </a:solidFill>
                <a:effectLst>
                  <a:glow rad="228600">
                    <a:srgbClr val="000000"/>
                  </a:glow>
                </a:effectLst>
                <a:latin typeface="Arial" charset="0"/>
                <a:ea typeface="ＭＳ Ｐゴシック" charset="0"/>
                <a:cs typeface="Arial" charset="0"/>
              </a:rPr>
              <a:t>A charter for world peace?</a:t>
            </a:r>
          </a:p>
          <a:p>
            <a:pPr marL="571500" indent="-571500" algn="l">
              <a:buFont typeface="Arial"/>
              <a:buChar char="•"/>
            </a:pPr>
            <a:r>
              <a:rPr lang="en-US" sz="4800" b="1" dirty="0" smtClean="0">
                <a:solidFill>
                  <a:srgbClr val="FFFFFF"/>
                </a:solidFill>
                <a:effectLst>
                  <a:glow rad="228600">
                    <a:srgbClr val="000000"/>
                  </a:glow>
                </a:effectLst>
                <a:latin typeface="Arial" charset="0"/>
                <a:ea typeface="ＭＳ Ｐゴシック" charset="0"/>
                <a:cs typeface="Arial" charset="0"/>
              </a:rPr>
              <a:t>A model for the millennium?</a:t>
            </a:r>
          </a:p>
          <a:p>
            <a:pPr marL="571500" indent="-571500" algn="l">
              <a:buFont typeface="Arial"/>
              <a:buChar char="•"/>
            </a:pPr>
            <a:endParaRPr lang="en-US" sz="4800" b="1" dirty="0" smtClean="0">
              <a:solidFill>
                <a:srgbClr val="FFFFFF"/>
              </a:solidFill>
              <a:effectLst>
                <a:glow rad="228600">
                  <a:srgbClr val="000000"/>
                </a:glow>
              </a:effectLst>
              <a:latin typeface="Arial" charset="0"/>
              <a:ea typeface="ＭＳ Ｐゴシック" charset="0"/>
              <a:cs typeface="Arial" charset="0"/>
            </a:endParaRPr>
          </a:p>
          <a:p>
            <a:pPr marL="571500" indent="-571500" algn="l">
              <a:buFont typeface="Arial"/>
              <a:buChar char="•"/>
            </a:pPr>
            <a:r>
              <a:rPr lang="en-US" sz="4800" b="1" dirty="0" smtClean="0">
                <a:solidFill>
                  <a:srgbClr val="FFFFFF"/>
                </a:solidFill>
                <a:effectLst>
                  <a:glow rad="228600">
                    <a:srgbClr val="000000"/>
                  </a:glow>
                </a:effectLst>
                <a:latin typeface="Arial" charset="0"/>
                <a:ea typeface="ＭＳ Ｐゴシック" charset="0"/>
                <a:cs typeface="Arial" charset="0"/>
              </a:rPr>
              <a:t>An ethic for believers now?</a:t>
            </a:r>
            <a:endParaRPr lang="en-US" sz="4800" b="1" dirty="0">
              <a:solidFill>
                <a:srgbClr val="FFFFFF"/>
              </a:solidFill>
              <a:effectLst>
                <a:glow rad="228600">
                  <a:srgbClr val="000000"/>
                </a:glow>
              </a:effectLst>
              <a:latin typeface="Arial" charset="0"/>
              <a:ea typeface="ＭＳ Ｐゴシック" charset="0"/>
              <a:cs typeface="Arial"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10089" y="1124744"/>
            <a:ext cx="5442431" cy="936103"/>
          </a:xfrm>
          <a:solidFill>
            <a:srgbClr val="800000"/>
          </a:solidFill>
          <a:ln>
            <a:solidFill>
              <a:srgbClr val="FFFFFF"/>
            </a:solidFill>
          </a:ln>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effectLst>
                  <a:glow rad="127000">
                    <a:schemeClr val="tx1"/>
                  </a:glow>
                </a:effectLst>
                <a:latin typeface="Marker Felt"/>
                <a:ea typeface="ＭＳ Ｐゴシック" charset="0"/>
                <a:cs typeface="Marker Felt"/>
              </a:rPr>
              <a:t>MOURN</a:t>
            </a:r>
            <a:endParaRPr lang="en-US" sz="4000" b="1" dirty="0">
              <a:effectLst>
                <a:glow rad="127000">
                  <a:schemeClr val="tx1"/>
                </a:glow>
              </a:effectLst>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00"/>
                </a:solidFill>
                <a:effectLst>
                  <a:glow rad="127000">
                    <a:schemeClr val="tx1"/>
                  </a:glow>
                </a:effectLst>
                <a:latin typeface="Marker Felt"/>
                <a:ea typeface="ＭＳ Ｐゴシック" charset="0"/>
                <a:cs typeface="Marker Felt"/>
              </a:rPr>
              <a:t>POOR IN SPIRIT</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CCFF66"/>
                </a:solidFill>
                <a:effectLst>
                  <a:glow rad="127000">
                    <a:schemeClr val="tx1"/>
                  </a:glow>
                </a:effectLst>
                <a:latin typeface="Marker Felt"/>
                <a:ea typeface="ＭＳ Ｐゴシック" charset="0"/>
                <a:cs typeface="Marker Felt"/>
              </a:rPr>
              <a:t>HUNGER &amp; THIRST FOR RIGHTEOUSNESS</a:t>
            </a:r>
            <a:endParaRPr lang="en-US" sz="4000" b="1" dirty="0">
              <a:solidFill>
                <a:srgbClr val="CCFF66"/>
              </a:solidFill>
              <a:effectLst>
                <a:glow rad="127000">
                  <a:schemeClr val="tx1"/>
                </a:glow>
              </a:effectLst>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1">
                    <a:lumMod val="40000"/>
                    <a:lumOff val="60000"/>
                  </a:schemeClr>
                </a:solidFill>
                <a:effectLst>
                  <a:glow rad="127000">
                    <a:schemeClr val="tx1"/>
                  </a:glow>
                </a:effectLst>
                <a:latin typeface="Marker Felt"/>
                <a:ea typeface="ＭＳ Ｐゴシック" charset="0"/>
                <a:cs typeface="Marker Felt"/>
              </a:rPr>
              <a:t>MEEK</a:t>
            </a:r>
            <a:endParaRPr lang="en-US" sz="4000" b="1" dirty="0">
              <a:solidFill>
                <a:schemeClr val="accent1">
                  <a:lumMod val="40000"/>
                  <a:lumOff val="60000"/>
                </a:schemeClr>
              </a:solidFill>
              <a:effectLst>
                <a:glow rad="127000">
                  <a:schemeClr val="tx1"/>
                </a:glow>
              </a:effectLst>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6">
                    <a:lumMod val="40000"/>
                    <a:lumOff val="60000"/>
                  </a:schemeClr>
                </a:solidFill>
                <a:effectLst>
                  <a:glow rad="127000">
                    <a:schemeClr val="tx1"/>
                  </a:glow>
                </a:effectLst>
                <a:latin typeface="Marker Felt"/>
                <a:ea typeface="ＭＳ Ｐゴシック" charset="0"/>
                <a:cs typeface="Marker Felt"/>
              </a:rPr>
              <a:t>PURE OF HEART</a:t>
            </a:r>
            <a:endParaRPr lang="en-US" sz="4000" b="1" dirty="0">
              <a:solidFill>
                <a:schemeClr val="accent6">
                  <a:lumMod val="40000"/>
                  <a:lumOff val="60000"/>
                </a:schemeClr>
              </a:solidFill>
              <a:effectLst>
                <a:glow rad="127000">
                  <a:schemeClr val="tx1"/>
                </a:glow>
              </a:effectLst>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5">
                    <a:lumMod val="60000"/>
                    <a:lumOff val="40000"/>
                  </a:schemeClr>
                </a:solidFill>
                <a:effectLst>
                  <a:glow rad="127000">
                    <a:schemeClr val="tx1"/>
                  </a:glow>
                </a:effectLst>
                <a:latin typeface="Marker Felt"/>
                <a:ea typeface="ＭＳ Ｐゴシック" charset="0"/>
                <a:cs typeface="Marker Felt"/>
              </a:rPr>
              <a:t>PEACEMAKERS</a:t>
            </a:r>
            <a:endParaRPr lang="en-US" sz="4000" b="1" dirty="0">
              <a:solidFill>
                <a:schemeClr val="accent5">
                  <a:lumMod val="60000"/>
                  <a:lumOff val="40000"/>
                </a:schemeClr>
              </a:solidFill>
              <a:effectLst>
                <a:glow rad="127000">
                  <a:schemeClr val="tx1"/>
                </a:glow>
              </a:effectLst>
              <a:latin typeface="Marker Felt"/>
              <a:ea typeface="ＭＳ Ｐゴシック" charset="0"/>
              <a:cs typeface="Marker Felt"/>
            </a:endParaRP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8000"/>
                </a:solidFill>
                <a:effectLst>
                  <a:glow rad="127000">
                    <a:schemeClr val="tx1"/>
                  </a:glow>
                </a:effectLst>
                <a:latin typeface="Marker Felt"/>
                <a:ea typeface="ＭＳ Ｐゴシック" charset="0"/>
                <a:cs typeface="Marker Felt"/>
              </a:rPr>
              <a:t>PERSECUTED</a:t>
            </a:r>
            <a:endParaRPr lang="en-US" sz="4000" b="1" dirty="0">
              <a:solidFill>
                <a:srgbClr val="FF8000"/>
              </a:solidFill>
              <a:effectLst>
                <a:glow rad="127000">
                  <a:schemeClr val="tx1"/>
                </a:glow>
              </a:effectLst>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bg2">
                    <a:lumMod val="40000"/>
                    <a:lumOff val="60000"/>
                  </a:schemeClr>
                </a:solidFill>
                <a:effectLst>
                  <a:glow rad="127000">
                    <a:schemeClr val="tx1"/>
                  </a:glow>
                </a:effectLst>
                <a:latin typeface="Marker Felt"/>
                <a:ea typeface="ＭＳ Ｐゴシック" charset="0"/>
                <a:cs typeface="Marker Felt"/>
              </a:rPr>
              <a:t>MERCIFUL</a:t>
            </a:r>
            <a:endParaRPr lang="en-US" sz="4000" b="1" dirty="0">
              <a:solidFill>
                <a:schemeClr val="bg2">
                  <a:lumMod val="40000"/>
                  <a:lumOff val="60000"/>
                </a:schemeClr>
              </a:solidFill>
              <a:effectLst>
                <a:glow rad="127000">
                  <a:schemeClr val="tx1"/>
                </a:glow>
              </a:effectLst>
              <a:latin typeface="Marker Felt"/>
              <a:ea typeface="ＭＳ Ｐゴシック" charset="0"/>
              <a:cs typeface="Marker Felt"/>
            </a:endParaRPr>
          </a:p>
        </p:txBody>
      </p:sp>
    </p:spTree>
    <p:extLst>
      <p:ext uri="{BB962C8B-B14F-4D97-AF65-F5344CB8AC3E}">
        <p14:creationId xmlns:p14="http://schemas.microsoft.com/office/powerpoint/2010/main" val="1436627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148064" y="49784"/>
            <a:ext cx="3995936" cy="3811264"/>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Rabbi</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Jesus</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60648"/>
            <a:ext cx="9144000" cy="5793093"/>
          </a:xfrm>
          <a:prstGeom prst="rect">
            <a:avLst/>
          </a:prstGeom>
        </p:spPr>
      </p:pic>
    </p:spTree>
    <p:extLst>
      <p:ext uri="{BB962C8B-B14F-4D97-AF65-F5344CB8AC3E}">
        <p14:creationId xmlns:p14="http://schemas.microsoft.com/office/powerpoint/2010/main" val="1852891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Mount of Beatitudes</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46548"/>
            <a:ext cx="9144000" cy="5511452"/>
          </a:xfrm>
          <a:prstGeom prst="rect">
            <a:avLst/>
          </a:prstGeom>
        </p:spPr>
      </p:pic>
    </p:spTree>
    <p:extLst>
      <p:ext uri="{BB962C8B-B14F-4D97-AF65-F5344CB8AC3E}">
        <p14:creationId xmlns:p14="http://schemas.microsoft.com/office/powerpoint/2010/main" val="2290893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540"/>
            <a:ext cx="9163385" cy="6872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123728" y="4293097"/>
            <a:ext cx="4608513" cy="576064"/>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2800" b="1" dirty="0" smtClean="0">
                <a:effectLst>
                  <a:glow rad="127000">
                    <a:schemeClr val="tx1"/>
                  </a:glow>
                </a:effectLst>
                <a:latin typeface="Arial" charset="0"/>
                <a:ea typeface="ＭＳ Ｐゴシック" charset="0"/>
                <a:cs typeface="ＭＳ Ｐゴシック" charset="0"/>
              </a:rPr>
              <a:t>Mount of Beatitudes</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5536" y="1196752"/>
            <a:ext cx="2304256" cy="100811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Sea of Galilee</a:t>
            </a:r>
            <a:endParaRPr lang="en-US" sz="28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220072" y="-27384"/>
            <a:ext cx="2016224" cy="9217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Peter’s House</a:t>
            </a:r>
            <a:endParaRPr lang="en-US" sz="2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7092280" y="-27384"/>
            <a:ext cx="2160240"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Synagogue</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20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1056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i="1" dirty="0" err="1" smtClean="0">
                <a:effectLst>
                  <a:glow rad="127000">
                    <a:schemeClr val="tx1"/>
                  </a:glow>
                </a:effectLst>
                <a:latin typeface="Arial" charset="0"/>
                <a:ea typeface="ＭＳ Ｐゴシック" charset="0"/>
                <a:cs typeface="ＭＳ Ｐゴシック" charset="0"/>
              </a:rPr>
              <a:t>beatus</a:t>
            </a:r>
            <a:r>
              <a:rPr lang="en-US" sz="4800" b="1" dirty="0" smtClean="0">
                <a:effectLst>
                  <a:glow rad="127000">
                    <a:schemeClr val="tx1"/>
                  </a:glow>
                </a:effectLst>
                <a:latin typeface="Arial" charset="0"/>
                <a:ea typeface="ＭＳ Ｐゴシック" charset="0"/>
                <a:cs typeface="ＭＳ Ｐゴシック" charset="0"/>
              </a:rPr>
              <a:t> (Latin for </a:t>
            </a:r>
            <a:r>
              <a:rPr lang="ru-RU" sz="4800" b="1" i="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Blessed</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9736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70617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148064" y="49784"/>
            <a:ext cx="3995936" cy="3811264"/>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Rabbi</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Jesus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3647" y="-34557"/>
            <a:ext cx="5191506" cy="6858000"/>
          </a:xfrm>
          <a:prstGeom prst="rect">
            <a:avLst/>
          </a:prstGeom>
        </p:spPr>
      </p:pic>
    </p:spTree>
    <p:extLst>
      <p:ext uri="{BB962C8B-B14F-4D97-AF65-F5344CB8AC3E}">
        <p14:creationId xmlns:p14="http://schemas.microsoft.com/office/powerpoint/2010/main" val="1527781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smtClean="0">
                <a:solidFill>
                  <a:schemeClr val="bg1"/>
                </a:solidFill>
                <a:latin typeface="Arial" charset="0"/>
                <a:ea typeface="ＭＳ Ｐゴシック" charset="0"/>
                <a:cs typeface="ＭＳ Ｐゴシック" charset="0"/>
              </a:rPr>
              <a:t>The Sermon on the Mount </a:t>
            </a:r>
            <a:r>
              <a:rPr lang="en-US" sz="4000" b="1" dirty="0" smtClean="0">
                <a:solidFill>
                  <a:schemeClr val="bg1"/>
                </a:solidFill>
                <a:latin typeface="Arial" charset="0"/>
                <a:ea typeface="ＭＳ Ｐゴシック" charset="0"/>
                <a:cs typeface="ＭＳ Ｐゴシック" charset="0"/>
              </a:rPr>
              <a:t/>
            </a:r>
            <a:br>
              <a:rPr lang="en-US" sz="4000" b="1" dirty="0" smtClean="0">
                <a:solidFill>
                  <a:schemeClr val="bg1"/>
                </a:solidFill>
                <a:latin typeface="Arial" charset="0"/>
                <a:ea typeface="ＭＳ Ｐゴシック" charset="0"/>
                <a:cs typeface="ＭＳ Ｐゴシック" charset="0"/>
              </a:rPr>
            </a:br>
            <a:r>
              <a:rPr lang="en-US" sz="4000" b="1" dirty="0" smtClean="0">
                <a:solidFill>
                  <a:schemeClr val="bg1"/>
                </a:solidFill>
                <a:latin typeface="Arial" charset="0"/>
                <a:ea typeface="ＭＳ Ｐゴシック" charset="0"/>
                <a:cs typeface="ＭＳ Ｐゴシック" charset="0"/>
              </a:rPr>
              <a:t>(Matthew 5–7)</a:t>
            </a:r>
            <a:endParaRPr lang="en-US" sz="4000" b="1" dirty="0">
              <a:solidFill>
                <a:schemeClr val="bg1"/>
              </a:solidFill>
              <a:latin typeface="Arial" charset="0"/>
              <a:ea typeface="ＭＳ Ｐゴシック" charset="0"/>
              <a:cs typeface="ＭＳ Ｐゴシック" charset="0"/>
            </a:endParaRP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846788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2400"/>
            <a:ext cx="9144000" cy="6531429"/>
          </a:xfrm>
          <a:prstGeom prst="rect">
            <a:avLst/>
          </a:prstGeom>
        </p:spPr>
      </p:pic>
    </p:spTree>
    <p:extLst>
      <p:ext uri="{BB962C8B-B14F-4D97-AF65-F5344CB8AC3E}">
        <p14:creationId xmlns:p14="http://schemas.microsoft.com/office/powerpoint/2010/main" val="471724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effectLst>
                  <a:glow rad="127000">
                    <a:schemeClr val="tx1"/>
                  </a:glow>
                </a:effectLst>
                <a:latin typeface="Marker Felt"/>
                <a:ea typeface="ＭＳ Ｐゴシック" charset="0"/>
                <a:cs typeface="Marker Felt"/>
              </a:rPr>
              <a:t>MOURN</a:t>
            </a:r>
            <a:endParaRPr lang="en-US" sz="4000" b="1" dirty="0">
              <a:effectLst>
                <a:glow rad="127000">
                  <a:schemeClr val="tx1"/>
                </a:glow>
              </a:effectLst>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00"/>
                </a:solidFill>
                <a:effectLst>
                  <a:glow rad="127000">
                    <a:schemeClr val="tx1"/>
                  </a:glow>
                </a:effectLst>
                <a:latin typeface="Marker Felt"/>
                <a:ea typeface="ＭＳ Ｐゴシック" charset="0"/>
                <a:cs typeface="Marker Felt"/>
              </a:rPr>
              <a:t>POOR IN SPIRIT</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CCFF66"/>
                </a:solidFill>
                <a:effectLst>
                  <a:glow rad="127000">
                    <a:schemeClr val="tx1"/>
                  </a:glow>
                </a:effectLst>
                <a:latin typeface="Marker Felt"/>
                <a:ea typeface="ＭＳ Ｐゴシック" charset="0"/>
                <a:cs typeface="Marker Felt"/>
              </a:rPr>
              <a:t>HUNGER &amp; THIRST FOR RIGHTEOUSNESS</a:t>
            </a:r>
            <a:endParaRPr lang="en-US" sz="4000" b="1" dirty="0">
              <a:solidFill>
                <a:srgbClr val="CCFF66"/>
              </a:solidFill>
              <a:effectLst>
                <a:glow rad="127000">
                  <a:schemeClr val="tx1"/>
                </a:glow>
              </a:effectLst>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1">
                    <a:lumMod val="40000"/>
                    <a:lumOff val="60000"/>
                  </a:schemeClr>
                </a:solidFill>
                <a:effectLst>
                  <a:glow rad="127000">
                    <a:schemeClr val="tx1"/>
                  </a:glow>
                </a:effectLst>
                <a:latin typeface="Marker Felt"/>
                <a:ea typeface="ＭＳ Ｐゴシック" charset="0"/>
                <a:cs typeface="Marker Felt"/>
              </a:rPr>
              <a:t>MEEK</a:t>
            </a:r>
            <a:endParaRPr lang="en-US" sz="4000" b="1" dirty="0">
              <a:solidFill>
                <a:schemeClr val="accent1">
                  <a:lumMod val="40000"/>
                  <a:lumOff val="60000"/>
                </a:schemeClr>
              </a:solidFill>
              <a:effectLst>
                <a:glow rad="127000">
                  <a:schemeClr val="tx1"/>
                </a:glow>
              </a:effectLst>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6">
                    <a:lumMod val="40000"/>
                    <a:lumOff val="60000"/>
                  </a:schemeClr>
                </a:solidFill>
                <a:effectLst>
                  <a:glow rad="127000">
                    <a:schemeClr val="tx1"/>
                  </a:glow>
                </a:effectLst>
                <a:latin typeface="Marker Felt"/>
                <a:ea typeface="ＭＳ Ｐゴシック" charset="0"/>
                <a:cs typeface="Marker Felt"/>
              </a:rPr>
              <a:t>PURE OF HEART</a:t>
            </a:r>
            <a:endParaRPr lang="en-US" sz="4000" b="1" dirty="0">
              <a:solidFill>
                <a:schemeClr val="accent6">
                  <a:lumMod val="40000"/>
                  <a:lumOff val="60000"/>
                </a:schemeClr>
              </a:solidFill>
              <a:effectLst>
                <a:glow rad="127000">
                  <a:schemeClr val="tx1"/>
                </a:glow>
              </a:effectLst>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accent5">
                    <a:lumMod val="60000"/>
                    <a:lumOff val="40000"/>
                  </a:schemeClr>
                </a:solidFill>
                <a:effectLst>
                  <a:glow rad="127000">
                    <a:schemeClr val="tx1"/>
                  </a:glow>
                </a:effectLst>
                <a:latin typeface="Marker Felt"/>
                <a:ea typeface="ＭＳ Ｐゴシック" charset="0"/>
                <a:cs typeface="Marker Felt"/>
              </a:rPr>
              <a:t>PEACEMAKERS</a:t>
            </a:r>
            <a:endParaRPr lang="en-US" sz="4000" b="1" dirty="0">
              <a:solidFill>
                <a:schemeClr val="accent5">
                  <a:lumMod val="60000"/>
                  <a:lumOff val="40000"/>
                </a:schemeClr>
              </a:solidFill>
              <a:effectLst>
                <a:glow rad="127000">
                  <a:schemeClr val="tx1"/>
                </a:glow>
              </a:effectLst>
              <a:latin typeface="Marker Felt"/>
              <a:ea typeface="ＭＳ Ｐゴシック" charset="0"/>
              <a:cs typeface="Marker Felt"/>
            </a:endParaRP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8000"/>
                </a:solidFill>
                <a:effectLst>
                  <a:glow rad="127000">
                    <a:schemeClr val="tx1"/>
                  </a:glow>
                </a:effectLst>
                <a:latin typeface="Marker Felt"/>
                <a:ea typeface="ＭＳ Ｐゴシック" charset="0"/>
                <a:cs typeface="Marker Felt"/>
              </a:rPr>
              <a:t>PERSECUTED</a:t>
            </a:r>
            <a:endParaRPr lang="en-US" sz="4000" b="1" dirty="0">
              <a:solidFill>
                <a:srgbClr val="FF8000"/>
              </a:solidFill>
              <a:effectLst>
                <a:glow rad="127000">
                  <a:schemeClr val="tx1"/>
                </a:glow>
              </a:effectLst>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chemeClr val="bg2">
                    <a:lumMod val="40000"/>
                    <a:lumOff val="60000"/>
                  </a:schemeClr>
                </a:solidFill>
                <a:effectLst>
                  <a:glow rad="127000">
                    <a:schemeClr val="tx1"/>
                  </a:glow>
                </a:effectLst>
                <a:latin typeface="Marker Felt"/>
                <a:ea typeface="ＭＳ Ｐゴシック" charset="0"/>
                <a:cs typeface="Marker Felt"/>
              </a:rPr>
              <a:t>MERCIFUL</a:t>
            </a:r>
            <a:endParaRPr lang="en-US" sz="4000" b="1" dirty="0">
              <a:solidFill>
                <a:schemeClr val="bg2">
                  <a:lumMod val="40000"/>
                  <a:lumOff val="60000"/>
                </a:schemeClr>
              </a:solidFill>
              <a:effectLst>
                <a:glow rad="127000">
                  <a:schemeClr val="tx1"/>
                </a:glow>
              </a:effectLst>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6" y="2780928"/>
            <a:ext cx="2774586" cy="1086599"/>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pPr algn="r"/>
            <a:r>
              <a:rPr lang="is-IS" sz="4000" b="1" kern="1200" dirty="0">
                <a:solidFill>
                  <a:srgbClr val="FFFF00"/>
                </a:solidFill>
                <a:effectLst>
                  <a:glow rad="127000">
                    <a:schemeClr val="tx1"/>
                  </a:glow>
                </a:effectLst>
                <a:latin typeface="Marker Felt"/>
                <a:ea typeface="ＭＳ Ｐゴシック" charset="0"/>
                <a:cs typeface="Marker Felt"/>
              </a:rPr>
              <a:t>…f</a:t>
            </a:r>
            <a:r>
              <a:rPr lang="en-US" sz="4000" b="1" kern="1200" dirty="0">
                <a:solidFill>
                  <a:srgbClr val="FFFF00"/>
                </a:solidFill>
                <a:effectLst>
                  <a:glow rad="127000">
                    <a:schemeClr val="tx1"/>
                  </a:glow>
                </a:effectLst>
                <a:latin typeface="Marker Felt"/>
                <a:ea typeface="ＭＳ Ｐゴシック" charset="0"/>
                <a:cs typeface="Marker Felt"/>
              </a:rPr>
              <a:t>or they</a:t>
            </a:r>
            <a:r>
              <a:rPr lang="is-IS"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effectLst>
                  <a:glow rad="127000">
                    <a:schemeClr val="tx1"/>
                  </a:glow>
                </a:effectLst>
                <a:latin typeface="Marker Felt"/>
                <a:ea typeface="ＭＳ Ｐゴシック" charset="0"/>
                <a:cs typeface="Marker Felt"/>
              </a:rPr>
              <a:t>will be comforted</a:t>
            </a:r>
            <a:endParaRPr lang="en-US" sz="4000" b="1" dirty="0">
              <a:effectLst>
                <a:glow rad="127000">
                  <a:schemeClr val="tx1"/>
                </a:glow>
              </a:effectLst>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is-IS" sz="4000" b="1" dirty="0" smtClean="0">
                <a:solidFill>
                  <a:srgbClr val="FFFF00"/>
                </a:solidFill>
                <a:effectLst>
                  <a:glow rad="127000">
                    <a:schemeClr val="tx1"/>
                  </a:glow>
                </a:effectLst>
                <a:latin typeface="Marker Felt"/>
                <a:ea typeface="ＭＳ Ｐゴシック" charset="0"/>
                <a:cs typeface="Marker Felt"/>
              </a:rPr>
              <a:t>…f</a:t>
            </a:r>
            <a:r>
              <a:rPr lang="en-US" sz="4000" b="1" dirty="0" smtClean="0">
                <a:solidFill>
                  <a:srgbClr val="FFFF00"/>
                </a:solidFill>
                <a:effectLst>
                  <a:glow rad="127000">
                    <a:schemeClr val="tx1"/>
                  </a:glow>
                </a:effectLst>
                <a:latin typeface="Marker Felt"/>
                <a:ea typeface="ＭＳ Ｐゴシック" charset="0"/>
                <a:cs typeface="Marker Felt"/>
              </a:rPr>
              <a:t>or theirs is the kingdom of heaven</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rgbClr val="FF8000"/>
                </a:solidFill>
                <a:effectLst>
                  <a:glow rad="127000">
                    <a:schemeClr val="tx1"/>
                  </a:glow>
                </a:effectLst>
                <a:latin typeface="Marker Felt"/>
                <a:ea typeface="ＭＳ Ｐゴシック" charset="0"/>
                <a:cs typeface="Marker Felt"/>
              </a:rPr>
              <a:t>will be filled</a:t>
            </a:r>
            <a:endParaRPr lang="en-US" sz="4000" b="1" dirty="0">
              <a:solidFill>
                <a:srgbClr val="FF8000"/>
              </a:solidFill>
              <a:effectLst>
                <a:glow rad="127000">
                  <a:schemeClr val="tx1"/>
                </a:glow>
              </a:effectLst>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chemeClr val="accent1">
                    <a:lumMod val="40000"/>
                    <a:lumOff val="60000"/>
                  </a:schemeClr>
                </a:solidFill>
                <a:effectLst>
                  <a:glow rad="127000">
                    <a:schemeClr val="tx1"/>
                  </a:glow>
                </a:effectLst>
                <a:latin typeface="Marker Felt"/>
                <a:ea typeface="ＭＳ Ｐゴシック" charset="0"/>
                <a:cs typeface="Marker Felt"/>
              </a:rPr>
              <a:t>will inherit the earth</a:t>
            </a:r>
            <a:endParaRPr lang="en-US" sz="4000" b="1" dirty="0">
              <a:solidFill>
                <a:schemeClr val="accent1">
                  <a:lumMod val="40000"/>
                  <a:lumOff val="60000"/>
                </a:schemeClr>
              </a:solidFill>
              <a:effectLst>
                <a:glow rad="127000">
                  <a:schemeClr val="tx1"/>
                </a:glow>
              </a:effectLst>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chemeClr val="accent6">
                    <a:lumMod val="40000"/>
                    <a:lumOff val="60000"/>
                  </a:schemeClr>
                </a:solidFill>
                <a:effectLst>
                  <a:glow rad="127000">
                    <a:schemeClr val="tx1"/>
                  </a:glow>
                </a:effectLst>
                <a:latin typeface="Marker Felt"/>
                <a:ea typeface="ＭＳ Ｐゴシック" charset="0"/>
                <a:cs typeface="Marker Felt"/>
              </a:rPr>
              <a:t>w</a:t>
            </a:r>
            <a:r>
              <a:rPr lang="en-US" sz="4000" b="1" dirty="0" smtClean="0">
                <a:solidFill>
                  <a:schemeClr val="accent6">
                    <a:lumMod val="40000"/>
                    <a:lumOff val="60000"/>
                  </a:schemeClr>
                </a:solidFill>
                <a:effectLst>
                  <a:glow rad="127000">
                    <a:schemeClr val="tx1"/>
                  </a:glow>
                </a:effectLst>
                <a:latin typeface="Marker Felt"/>
                <a:ea typeface="ＭＳ Ｐゴシック" charset="0"/>
                <a:cs typeface="Marker Felt"/>
              </a:rPr>
              <a:t>ill see God</a:t>
            </a:r>
            <a:endParaRPr lang="en-US" sz="4000" b="1" dirty="0">
              <a:solidFill>
                <a:schemeClr val="accent6">
                  <a:lumMod val="40000"/>
                  <a:lumOff val="60000"/>
                </a:schemeClr>
              </a:solidFill>
              <a:effectLst>
                <a:glow rad="127000">
                  <a:schemeClr val="tx1"/>
                </a:glow>
              </a:effectLst>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chemeClr val="accent5">
                    <a:lumMod val="60000"/>
                    <a:lumOff val="40000"/>
                  </a:schemeClr>
                </a:solidFill>
                <a:effectLst>
                  <a:glow rad="127000">
                    <a:schemeClr val="tx1"/>
                  </a:glow>
                </a:effectLst>
                <a:latin typeface="Marker Felt"/>
                <a:ea typeface="ＭＳ Ｐゴシック" charset="0"/>
                <a:cs typeface="Marker Felt"/>
              </a:rPr>
              <a:t>w</a:t>
            </a:r>
            <a:r>
              <a:rPr lang="en-US" sz="4000" b="1" dirty="0" smtClean="0">
                <a:solidFill>
                  <a:schemeClr val="accent5">
                    <a:lumMod val="60000"/>
                    <a:lumOff val="40000"/>
                  </a:schemeClr>
                </a:solidFill>
                <a:effectLst>
                  <a:glow rad="127000">
                    <a:schemeClr val="tx1"/>
                  </a:glow>
                </a:effectLst>
                <a:latin typeface="Marker Felt"/>
                <a:ea typeface="ＭＳ Ｐゴシック" charset="0"/>
                <a:cs typeface="Marker Felt"/>
              </a:rPr>
              <a:t>ill be called sons of God</a:t>
            </a:r>
            <a:endParaRPr lang="en-US" sz="4000" b="1" dirty="0">
              <a:solidFill>
                <a:schemeClr val="accent5">
                  <a:lumMod val="60000"/>
                  <a:lumOff val="40000"/>
                </a:schemeClr>
              </a:solidFill>
              <a:effectLst>
                <a:glow rad="127000">
                  <a:schemeClr val="tx1"/>
                </a:glow>
              </a:effectLst>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is-IS" sz="4000" b="1" dirty="0" smtClean="0">
                <a:solidFill>
                  <a:srgbClr val="FFFF00"/>
                </a:solidFill>
                <a:effectLst>
                  <a:glow rad="127000">
                    <a:schemeClr val="tx1"/>
                  </a:glow>
                </a:effectLst>
                <a:latin typeface="Marker Felt"/>
                <a:ea typeface="ＭＳ Ｐゴシック" charset="0"/>
                <a:cs typeface="Marker Felt"/>
              </a:rPr>
              <a:t>…for </a:t>
            </a:r>
            <a:r>
              <a:rPr lang="en-US" sz="4000" b="1" dirty="0" smtClean="0">
                <a:solidFill>
                  <a:srgbClr val="FFFF00"/>
                </a:solidFill>
                <a:effectLst>
                  <a:glow rad="127000">
                    <a:schemeClr val="tx1"/>
                  </a:glow>
                </a:effectLst>
                <a:latin typeface="Marker Felt"/>
                <a:ea typeface="ＭＳ Ｐゴシック" charset="0"/>
                <a:cs typeface="Marker Felt"/>
              </a:rPr>
              <a:t>theirs is the kingdom of heaven</a:t>
            </a:r>
            <a:endParaRPr lang="en-US" sz="4000" b="1" dirty="0">
              <a:solidFill>
                <a:srgbClr val="FFFF00"/>
              </a:solidFill>
              <a:effectLst>
                <a:glow rad="127000">
                  <a:schemeClr val="tx1"/>
                </a:glow>
              </a:effectLst>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smtClean="0">
                <a:solidFill>
                  <a:schemeClr val="bg2">
                    <a:lumMod val="40000"/>
                    <a:lumOff val="60000"/>
                  </a:schemeClr>
                </a:solidFill>
                <a:effectLst>
                  <a:glow rad="127000">
                    <a:schemeClr val="tx1"/>
                  </a:glow>
                </a:effectLst>
                <a:latin typeface="Marker Felt"/>
                <a:ea typeface="ＭＳ Ｐゴシック" charset="0"/>
                <a:cs typeface="Marker Felt"/>
              </a:rPr>
              <a:t>will be shown mercy</a:t>
            </a:r>
            <a:endParaRPr lang="en-US" sz="4000" b="1" dirty="0">
              <a:solidFill>
                <a:schemeClr val="bg2">
                  <a:lumMod val="40000"/>
                  <a:lumOff val="60000"/>
                </a:schemeClr>
              </a:solidFill>
              <a:effectLst>
                <a:glow rad="127000">
                  <a:schemeClr val="tx1"/>
                </a:glow>
              </a:effectLst>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815821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FFFFFF"/>
              </a:solidFill>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47" y="908720"/>
            <a:ext cx="9298567"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smtClean="0">
                <a:solidFill>
                  <a:schemeClr val="tx1"/>
                </a:solidFill>
                <a:latin typeface="Arial" charset="0"/>
                <a:ea typeface="ＭＳ Ｐゴシック" charset="0"/>
                <a:cs typeface="Arial" charset="0"/>
              </a:rPr>
              <a:t>The Beatitudes in Matthew 5:1-12</a:t>
            </a:r>
            <a:endParaRPr lang="en-US" sz="36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804783106"/>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315416"/>
            <a:ext cx="4139951" cy="3085540"/>
          </a:xfrm>
          <a:effectLst/>
          <a:extLst/>
        </p:spPr>
        <p:txBody>
          <a:bodyPr/>
          <a:lstStyle/>
          <a:p>
            <a:pPr>
              <a:defRPr/>
            </a:pPr>
            <a:r>
              <a:rPr lang="en-US" sz="4800" b="1" dirty="0" smtClean="0">
                <a:effectLst>
                  <a:glow rad="228600">
                    <a:schemeClr val="tx1"/>
                  </a:glow>
                </a:effectLst>
                <a:latin typeface="Arial" charset="0"/>
                <a:ea typeface="ＭＳ Ｐゴシック" charset="0"/>
                <a:cs typeface="ＭＳ Ｐゴシック" charset="0"/>
              </a:rPr>
              <a:t>Results of believing in Christ (1-11)</a:t>
            </a:r>
            <a:endParaRPr lang="en-US" sz="4800" b="1" dirty="0">
              <a:effectLst>
                <a:glow rad="2286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228600">
                    <a:schemeClr val="tx1"/>
                  </a:glow>
                </a:effectLst>
                <a:latin typeface="Arial" charset="0"/>
                <a:ea typeface="ＭＳ Ｐゴシック" charset="0"/>
                <a:cs typeface="ＭＳ Ｐゴシック" charset="0"/>
              </a:rPr>
              <a:t>What to do about these results (12)</a:t>
            </a:r>
            <a:endParaRPr lang="en-US" sz="4800" b="1" dirty="0">
              <a:effectLst>
                <a:glow rad="228600">
                  <a:schemeClr val="tx1"/>
                </a:glow>
              </a:effectLst>
              <a:latin typeface="Arial" charset="0"/>
              <a:ea typeface="ＭＳ Ｐゴシック" charset="0"/>
              <a:cs typeface="ＭＳ Ｐゴシック" charset="0"/>
            </a:endParaRP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126364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43460"/>
            <a:ext cx="9143999" cy="2581484"/>
          </a:xfrm>
          <a:effectLst/>
          <a:extLst/>
        </p:spPr>
        <p:txBody>
          <a:bodyPr/>
          <a:lstStyle/>
          <a:p>
            <a:pPr>
              <a:defRPr/>
            </a:pPr>
            <a:r>
              <a:rPr lang="en-US" sz="6000" b="1" dirty="0">
                <a:solidFill>
                  <a:srgbClr val="000000"/>
                </a:solidFill>
                <a:latin typeface="Arial" charset="0"/>
                <a:ea typeface="ＭＳ Ｐゴシック" charset="0"/>
                <a:cs typeface="ＭＳ Ｐゴシック" charset="0"/>
              </a:rPr>
              <a:t>How can you get </a:t>
            </a:r>
            <a:r>
              <a:rPr lang="en-US" sz="6000" b="1" dirty="0">
                <a:solidFill>
                  <a:srgbClr val="FF0000"/>
                </a:solidFill>
                <a:latin typeface="Arial" charset="0"/>
                <a:ea typeface="ＭＳ Ｐゴシック" charset="0"/>
                <a:cs typeface="ＭＳ Ｐゴシック" charset="0"/>
              </a:rPr>
              <a:t>blessed</a:t>
            </a:r>
            <a:r>
              <a:rPr lang="en-US" sz="6000" b="1" dirty="0">
                <a:solidFill>
                  <a:srgbClr val="000000"/>
                </a:solidFill>
                <a:latin typeface="Arial" charset="0"/>
                <a:ea typeface="ＭＳ Ｐゴシック" charset="0"/>
                <a:cs typeface="ＭＳ Ｐゴシック" charset="0"/>
              </a:rPr>
              <a:t> in life? </a:t>
            </a:r>
            <a:endParaRPr lang="en-US" sz="6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000000"/>
                </a:solidFill>
                <a:latin typeface="Arial"/>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608273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I. You </a:t>
            </a:r>
            <a:r>
              <a:rPr lang="en-US" sz="6000" b="1" dirty="0">
                <a:effectLst>
                  <a:glow rad="127000">
                    <a:schemeClr val="tx1"/>
                  </a:glow>
                </a:effectLst>
                <a:latin typeface="Arial" charset="0"/>
                <a:ea typeface="ＭＳ Ｐゴシック" charset="0"/>
                <a:cs typeface="ＭＳ Ｐゴシック" charset="0"/>
              </a:rPr>
              <a:t>get blessed by </a:t>
            </a:r>
            <a:r>
              <a:rPr lang="en-US" sz="6000" b="1" dirty="0">
                <a:solidFill>
                  <a:srgbClr val="FFFF00"/>
                </a:solidFill>
                <a:effectLst>
                  <a:glow rad="127000">
                    <a:schemeClr val="tx1"/>
                  </a:glow>
                </a:effectLst>
                <a:latin typeface="Arial" charset="0"/>
                <a:ea typeface="ＭＳ Ｐゴシック" charset="0"/>
                <a:cs typeface="ＭＳ Ｐゴシック" charset="0"/>
              </a:rPr>
              <a:t>believing</a:t>
            </a:r>
            <a:r>
              <a:rPr lang="en-US" sz="6000" b="1" dirty="0">
                <a:effectLst>
                  <a:glow rad="127000">
                    <a:schemeClr val="tx1"/>
                  </a:glow>
                </a:effectLst>
                <a:latin typeface="Arial" charset="0"/>
                <a:ea typeface="ＭＳ Ｐゴシック" charset="0"/>
                <a:cs typeface="ＭＳ Ｐゴシック" charset="0"/>
              </a:rPr>
              <a:t> </a:t>
            </a:r>
            <a:r>
              <a:rPr lang="en-US" sz="6000" b="1" dirty="0" smtClean="0">
                <a:effectLst>
                  <a:glow rad="127000">
                    <a:schemeClr val="tx1"/>
                  </a:glow>
                </a:effectLst>
                <a:latin typeface="Arial" charset="0"/>
                <a:ea typeface="ＭＳ Ｐゴシック" charset="0"/>
                <a:cs typeface="ＭＳ Ｐゴシック" charset="0"/>
              </a:rPr>
              <a:t>(Matt 5</a:t>
            </a:r>
            <a:r>
              <a:rPr lang="en-US" sz="6000" b="1" dirty="0">
                <a:effectLst>
                  <a:glow rad="127000">
                    <a:schemeClr val="tx1"/>
                  </a:glow>
                </a:effectLst>
                <a:latin typeface="Arial" charset="0"/>
                <a:ea typeface="ＭＳ Ｐゴシック" charset="0"/>
                <a:cs typeface="ＭＳ Ｐゴシック" charset="0"/>
              </a:rPr>
              <a:t>:1-11)! </a:t>
            </a:r>
          </a:p>
        </p:txBody>
      </p:sp>
    </p:spTree>
    <p:extLst>
      <p:ext uri="{BB962C8B-B14F-4D97-AF65-F5344CB8AC3E}">
        <p14:creationId xmlns:p14="http://schemas.microsoft.com/office/powerpoint/2010/main" val="3143230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Matthew 5:1-16</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1271242"/>
            <a:ext cx="864096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Being </a:t>
            </a:r>
            <a:r>
              <a:rPr lang="en-US" sz="3600" b="1" dirty="0">
                <a:solidFill>
                  <a:srgbClr val="FFFFFF"/>
                </a:solidFill>
                <a:effectLst>
                  <a:glow rad="127000">
                    <a:srgbClr val="000000"/>
                  </a:glow>
                </a:effectLst>
                <a:latin typeface="Arial" charset="0"/>
                <a:ea typeface="ＭＳ Ｐゴシック" charset="0"/>
                <a:cs typeface="ＭＳ Ｐゴシック" charset="0"/>
              </a:rPr>
              <a:t>a master Teacher, our Lord did not begin this important sermon with a negative criticism of the scribes and Pharisees. He began with a positive emphasis on righteous character and the blessings that it brings to the life of the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believer.</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400" b="1" dirty="0" smtClean="0">
                <a:solidFill>
                  <a:srgbClr val="FFFFFF"/>
                </a:solidFill>
                <a:latin typeface="Arial" charset="0"/>
                <a:ea typeface="ＭＳ Ｐゴシック" charset="0"/>
              </a:rPr>
              <a:t>Warren W. Wiersbe, </a:t>
            </a:r>
            <a:r>
              <a:rPr lang="en-US" sz="2400" b="1" i="1" dirty="0" smtClean="0">
                <a:solidFill>
                  <a:srgbClr val="FFFFFF"/>
                </a:solidFill>
                <a:latin typeface="Arial" charset="0"/>
                <a:ea typeface="ＭＳ Ｐゴシック" charset="0"/>
              </a:rPr>
              <a:t>Be Loyal: Following the King of Kings</a:t>
            </a:r>
            <a:r>
              <a:rPr lang="en-US" sz="2400" b="1" dirty="0" smtClean="0">
                <a:solidFill>
                  <a:srgbClr val="FFFFFF"/>
                </a:solidFill>
                <a:latin typeface="Arial" charset="0"/>
                <a:ea typeface="ＭＳ Ｐゴシック" charset="0"/>
              </a:rPr>
              <a:t>, 46</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84648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Matthew 5:1-16</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71242"/>
            <a:ext cx="9144000" cy="4750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The </a:t>
            </a:r>
            <a:r>
              <a:rPr lang="en-US" sz="3600" b="1" dirty="0">
                <a:solidFill>
                  <a:srgbClr val="FFFFFF"/>
                </a:solidFill>
                <a:effectLst>
                  <a:glow rad="127000">
                    <a:srgbClr val="000000"/>
                  </a:glow>
                </a:effectLst>
                <a:latin typeface="Arial" charset="0"/>
                <a:ea typeface="ＭＳ Ｐゴシック" charset="0"/>
                <a:cs typeface="ＭＳ Ｐゴシック" charset="0"/>
              </a:rPr>
              <a:t>Pharisees taught that righteousness was an external thing, a matter of obeying rules and regulations. Righteousness could be measured by praying, giving, fasting, etc. In the Beatitudes and the pictures of the believer, Jesus described Christian character that flowed from within</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400" b="1" dirty="0" smtClean="0">
                <a:solidFill>
                  <a:srgbClr val="FFFFFF"/>
                </a:solidFill>
                <a:latin typeface="Arial" charset="0"/>
                <a:ea typeface="ＭＳ Ｐゴシック" charset="0"/>
              </a:rPr>
              <a:t>Warren W. Wiersbe, </a:t>
            </a:r>
            <a:r>
              <a:rPr lang="en-US" sz="2400" b="1" i="1" dirty="0" smtClean="0">
                <a:solidFill>
                  <a:srgbClr val="FFFFFF"/>
                </a:solidFill>
                <a:latin typeface="Arial" charset="0"/>
                <a:ea typeface="ＭＳ Ｐゴシック" charset="0"/>
              </a:rPr>
              <a:t>Be Loyal: Following the King of Kings</a:t>
            </a:r>
            <a:r>
              <a:rPr lang="en-US" sz="2400" b="1" dirty="0" smtClean="0">
                <a:solidFill>
                  <a:srgbClr val="FFFFFF"/>
                </a:solidFill>
                <a:latin typeface="Arial" charset="0"/>
                <a:ea typeface="ＭＳ Ｐゴシック" charset="0"/>
              </a:rPr>
              <a:t>, 46</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817074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5868144" cy="2587128"/>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Blessed are the poor in spirit</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(5:3a)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5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13"/>
            <a:ext cx="9136294" cy="68568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890"/>
            <a:ext cx="5796136" cy="2145746"/>
          </a:xfrm>
          <a:solidFill>
            <a:srgbClr val="FFFFFF"/>
          </a:solidFill>
          <a:effectLst/>
          <a:extLst/>
        </p:spPr>
        <p:txBody>
          <a:bodyPr/>
          <a:lstStyle/>
          <a:p>
            <a:pPr>
              <a:defRPr/>
            </a:pPr>
            <a:r>
              <a:rPr lang="ru-RU"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for theirs is the kingdom of </a:t>
            </a:r>
            <a:r>
              <a:rPr lang="en-US" sz="3600" b="1" dirty="0" smtClean="0">
                <a:solidFill>
                  <a:schemeClr val="tx2"/>
                </a:solidFill>
                <a:effectLst>
                  <a:glow rad="127000">
                    <a:schemeClr val="bg1"/>
                  </a:glow>
                </a:effectLst>
                <a:latin typeface="Arial" charset="0"/>
                <a:ea typeface="ＭＳ Ｐゴシック" charset="0"/>
                <a:cs typeface="ＭＳ Ｐゴシック" charset="0"/>
              </a:rPr>
              <a:t>heaven</a:t>
            </a:r>
            <a:r>
              <a:rPr lang="ru-RU"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 </a:t>
            </a:r>
            <a:br>
              <a:rPr lang="en-US" sz="3600" b="1" dirty="0" smtClean="0">
                <a:solidFill>
                  <a:schemeClr val="tx2"/>
                </a:solidFill>
                <a:effectLst>
                  <a:glow rad="127000">
                    <a:schemeClr val="bg1"/>
                  </a:glow>
                </a:effectLst>
                <a:latin typeface="Arial" charset="0"/>
                <a:ea typeface="ＭＳ Ｐゴシック" charset="0"/>
                <a:cs typeface="ＭＳ Ｐゴシック" charset="0"/>
              </a:rPr>
            </a:br>
            <a:r>
              <a:rPr lang="en-US"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5:3b)</a:t>
            </a:r>
          </a:p>
        </p:txBody>
      </p:sp>
    </p:spTree>
    <p:extLst>
      <p:ext uri="{BB962C8B-B14F-4D97-AF65-F5344CB8AC3E}">
        <p14:creationId xmlns:p14="http://schemas.microsoft.com/office/powerpoint/2010/main" val="179547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890"/>
            <a:ext cx="9144000" cy="1785706"/>
          </a:xfrm>
          <a:noFill/>
          <a:effectLst/>
          <a:extLst/>
        </p:spPr>
        <p:txBody>
          <a:bodyPr/>
          <a:lstStyle/>
          <a:p>
            <a:pPr>
              <a:defRPr/>
            </a:pPr>
            <a:r>
              <a:rPr lang="en-US" sz="4800" b="1" dirty="0" smtClean="0">
                <a:effectLst/>
                <a:latin typeface="Arial" charset="0"/>
                <a:ea typeface="ＭＳ Ｐゴシック" charset="0"/>
                <a:cs typeface="ＭＳ Ｐゴシック" charset="0"/>
              </a:rPr>
              <a:t>What does it mean to </a:t>
            </a:r>
            <a:br>
              <a:rPr lang="en-US" sz="4800" b="1" dirty="0" smtClean="0">
                <a:effectLst/>
                <a:latin typeface="Arial" charset="0"/>
                <a:ea typeface="ＭＳ Ｐゴシック" charset="0"/>
                <a:cs typeface="ＭＳ Ｐゴシック" charset="0"/>
              </a:rPr>
            </a:br>
            <a:r>
              <a:rPr lang="ru-RU" sz="4800" b="1" dirty="0" smtClean="0">
                <a:effectLst/>
                <a:latin typeface="Arial" charset="0"/>
                <a:ea typeface="ＭＳ Ｐゴシック" charset="0"/>
                <a:cs typeface="ＭＳ Ｐゴシック" charset="0"/>
              </a:rPr>
              <a:t>"</a:t>
            </a:r>
            <a:r>
              <a:rPr lang="en-US" sz="4800" b="1" dirty="0" smtClean="0">
                <a:effectLst/>
                <a:latin typeface="Arial" charset="0"/>
                <a:ea typeface="ＭＳ Ｐゴシック" charset="0"/>
                <a:cs typeface="ＭＳ Ｐゴシック" charset="0"/>
              </a:rPr>
              <a:t>enter the kingdom</a:t>
            </a:r>
            <a:r>
              <a:rPr lang="ru-RU" sz="4800" b="1" dirty="0" smtClean="0">
                <a:effectLst/>
                <a:latin typeface="Arial" charset="0"/>
                <a:ea typeface="ＭＳ Ｐゴシック" charset="0"/>
                <a:cs typeface="ＭＳ Ｐゴシック" charset="0"/>
              </a:rPr>
              <a:t>"</a:t>
            </a:r>
            <a:r>
              <a:rPr lang="en-US" sz="4800" b="1" dirty="0" smtClean="0">
                <a:effectLst/>
                <a:latin typeface="Arial" charset="0"/>
                <a:ea typeface="ＭＳ Ｐゴシック" charset="0"/>
                <a:cs typeface="ＭＳ Ｐゴシック" charset="0"/>
              </a:rPr>
              <a:t>?</a:t>
            </a:r>
            <a:endParaRPr lang="en-US" sz="4800" b="1" dirty="0">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27584" y="1772816"/>
            <a:ext cx="7378938" cy="4611836"/>
          </a:xfrm>
          <a:prstGeom prst="rect">
            <a:avLst/>
          </a:prstGeom>
        </p:spPr>
      </p:pic>
    </p:spTree>
    <p:extLst>
      <p:ext uri="{BB962C8B-B14F-4D97-AF65-F5344CB8AC3E}">
        <p14:creationId xmlns:p14="http://schemas.microsoft.com/office/powerpoint/2010/main" val="3059510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1115616" y="0"/>
            <a:ext cx="7488832" cy="6858000"/>
          </a:xfrm>
          <a:prstGeom prst="rect">
            <a:avLst/>
          </a:prstGeom>
        </p:spPr>
      </p:pic>
      <p:grpSp>
        <p:nvGrpSpPr>
          <p:cNvPr id="7" name="Group 6"/>
          <p:cNvGrpSpPr/>
          <p:nvPr/>
        </p:nvGrpSpPr>
        <p:grpSpPr>
          <a:xfrm>
            <a:off x="2339752" y="1614795"/>
            <a:ext cx="5256584" cy="4262155"/>
            <a:chOff x="2339752" y="1614795"/>
            <a:chExt cx="5256584" cy="4262155"/>
          </a:xfrm>
        </p:grpSpPr>
        <p:sp>
          <p:nvSpPr>
            <p:cNvPr id="2" name="Trapezoid 1"/>
            <p:cNvSpPr/>
            <p:nvPr/>
          </p:nvSpPr>
          <p:spPr bwMode="auto">
            <a:xfrm rot="19857647">
              <a:off x="4750928" y="4543136"/>
              <a:ext cx="2090415" cy="1333814"/>
            </a:xfrm>
            <a:prstGeom prst="trapezoid">
              <a:avLst>
                <a:gd name="adj" fmla="val 47163"/>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Trapezoid 7"/>
            <p:cNvSpPr/>
            <p:nvPr/>
          </p:nvSpPr>
          <p:spPr bwMode="auto">
            <a:xfrm rot="12949228">
              <a:off x="4794977" y="1740085"/>
              <a:ext cx="2027473" cy="1289596"/>
            </a:xfrm>
            <a:prstGeom prst="trapezoid">
              <a:avLst>
                <a:gd name="adj" fmla="val 47163"/>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Trapezoid 8"/>
            <p:cNvSpPr/>
            <p:nvPr/>
          </p:nvSpPr>
          <p:spPr bwMode="auto">
            <a:xfrm rot="1969480">
              <a:off x="3007039" y="4515413"/>
              <a:ext cx="2090415" cy="1333814"/>
            </a:xfrm>
            <a:prstGeom prst="trapezoid">
              <a:avLst>
                <a:gd name="adj" fmla="val 47163"/>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Trapezoid 9"/>
            <p:cNvSpPr/>
            <p:nvPr/>
          </p:nvSpPr>
          <p:spPr bwMode="auto">
            <a:xfrm rot="5400000">
              <a:off x="2141471" y="3123225"/>
              <a:ext cx="1874392" cy="1477830"/>
            </a:xfrm>
            <a:prstGeom prst="trapezoid">
              <a:avLst>
                <a:gd name="adj" fmla="val 47163"/>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Trapezoid 10"/>
            <p:cNvSpPr/>
            <p:nvPr/>
          </p:nvSpPr>
          <p:spPr bwMode="auto">
            <a:xfrm rot="16200000">
              <a:off x="5741871" y="3051217"/>
              <a:ext cx="1874392" cy="1477830"/>
            </a:xfrm>
            <a:prstGeom prst="trapezoid">
              <a:avLst>
                <a:gd name="adj" fmla="val 47163"/>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Trapezoid 11"/>
            <p:cNvSpPr/>
            <p:nvPr/>
          </p:nvSpPr>
          <p:spPr bwMode="auto">
            <a:xfrm rot="9016587">
              <a:off x="3073863" y="1614795"/>
              <a:ext cx="1844144" cy="1382811"/>
            </a:xfrm>
            <a:prstGeom prst="trapezoid">
              <a:avLst>
                <a:gd name="adj" fmla="val 34828"/>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Oval 13"/>
            <p:cNvSpPr/>
            <p:nvPr/>
          </p:nvSpPr>
          <p:spPr bwMode="auto">
            <a:xfrm>
              <a:off x="6660232" y="3140968"/>
              <a:ext cx="936104" cy="122413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764704"/>
          </a:xfrm>
          <a:solidFill>
            <a:srgbClr val="FFFFFF"/>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Gospel of the Kingdom</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649" y="5517232"/>
            <a:ext cx="3431522" cy="134076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dirty="0" smtClean="0">
                <a:solidFill>
                  <a:schemeClr val="tx2"/>
                </a:solidFill>
                <a:effectLst>
                  <a:glow rad="127000">
                    <a:schemeClr val="bg1"/>
                  </a:glow>
                </a:effectLst>
                <a:latin typeface="Arial" charset="0"/>
                <a:ea typeface="ＭＳ Ｐゴシック" charset="0"/>
                <a:cs typeface="ＭＳ Ｐゴシック" charset="0"/>
              </a:rPr>
              <a:t>Joseph Dillow, </a:t>
            </a:r>
            <a:r>
              <a:rPr lang="en-US" sz="2800" b="1" i="1" dirty="0" smtClean="0">
                <a:solidFill>
                  <a:schemeClr val="tx2"/>
                </a:solidFill>
                <a:effectLst>
                  <a:glow rad="127000">
                    <a:schemeClr val="bg1"/>
                  </a:glow>
                </a:effectLst>
                <a:latin typeface="Arial" charset="0"/>
                <a:ea typeface="ＭＳ Ｐゴシック" charset="0"/>
                <a:cs typeface="ＭＳ Ｐゴシック" charset="0"/>
              </a:rPr>
              <a:t>Final Destiny</a:t>
            </a:r>
            <a:r>
              <a:rPr lang="en-US" sz="2800" b="1" dirty="0" smtClean="0">
                <a:solidFill>
                  <a:schemeClr val="tx2"/>
                </a:solidFill>
                <a:effectLst>
                  <a:glow rad="127000">
                    <a:schemeClr val="bg1"/>
                  </a:glow>
                </a:effectLst>
                <a:latin typeface="Arial" charset="0"/>
                <a:ea typeface="ＭＳ Ｐゴシック" charset="0"/>
                <a:cs typeface="ＭＳ Ｐゴシック" charset="0"/>
              </a:rPr>
              <a:t>, 251</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771800" y="1700808"/>
            <a:ext cx="2304256" cy="1008112"/>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latin typeface="Arial" charset="0"/>
                <a:ea typeface="ＭＳ Ｐゴシック" charset="0"/>
                <a:cs typeface="ＭＳ Ｐゴシック" charset="0"/>
              </a:rPr>
              <a:t>Sphere of Personal Salvation</a:t>
            </a:r>
            <a:endParaRPr lang="en-US" sz="2000" b="1" dirty="0">
              <a:effectLst/>
              <a:latin typeface="Arial" charset="0"/>
              <a:ea typeface="ＭＳ Ｐゴシック" charset="0"/>
              <a:cs typeface="ＭＳ Ｐゴシック" charset="0"/>
            </a:endParaRPr>
          </a:p>
        </p:txBody>
      </p:sp>
      <p:sp>
        <p:nvSpPr>
          <p:cNvPr id="3" name="Oval 2"/>
          <p:cNvSpPr/>
          <p:nvPr/>
        </p:nvSpPr>
        <p:spPr bwMode="auto">
          <a:xfrm>
            <a:off x="4139952" y="2924944"/>
            <a:ext cx="1656184" cy="151216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2"/>
          <p:cNvSpPr txBox="1">
            <a:spLocks noChangeArrowheads="1"/>
          </p:cNvSpPr>
          <p:nvPr/>
        </p:nvSpPr>
        <p:spPr bwMode="auto">
          <a:xfrm>
            <a:off x="5004048" y="1988840"/>
            <a:ext cx="1728192" cy="72008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latin typeface="Arial" charset="0"/>
                <a:ea typeface="ＭＳ Ｐゴシック" charset="0"/>
                <a:cs typeface="ＭＳ Ｐゴシック" charset="0"/>
              </a:rPr>
              <a:t>Power</a:t>
            </a:r>
            <a:endParaRPr lang="en-US" sz="2000" b="1" dirty="0">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5652120" y="3356992"/>
            <a:ext cx="2304256" cy="1008112"/>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latin typeface="Arial" charset="0"/>
                <a:ea typeface="ＭＳ Ｐゴシック" charset="0"/>
                <a:cs typeface="ＭＳ Ｐゴシック" charset="0"/>
              </a:rPr>
              <a:t>Permeating Influence</a:t>
            </a:r>
            <a:endParaRPr lang="en-US" sz="2000" b="1" dirty="0">
              <a:effectLst/>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2123728" y="3140968"/>
            <a:ext cx="1728192" cy="129614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latin typeface="Arial" charset="0"/>
                <a:ea typeface="ＭＳ Ｐゴシック" charset="0"/>
                <a:cs typeface="ＭＳ Ｐゴシック" charset="0"/>
              </a:rPr>
              <a:t>New Heavens &amp; New Earth</a:t>
            </a:r>
            <a:endParaRPr lang="en-US" sz="2000" b="1" dirty="0">
              <a:effectLst/>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2771800" y="4797152"/>
            <a:ext cx="2304256" cy="1008112"/>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latin typeface="Arial" charset="0"/>
                <a:ea typeface="ＭＳ Ｐゴシック" charset="0"/>
                <a:cs typeface="ＭＳ Ｐゴシック" charset="0"/>
              </a:rPr>
              <a:t>Messianic Kingdom</a:t>
            </a:r>
            <a:endParaRPr lang="en-US" sz="2000" b="1" dirty="0">
              <a:effectLst/>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5076056" y="4725144"/>
            <a:ext cx="1656184" cy="1296144"/>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smtClean="0">
                <a:effectLst/>
                <a:latin typeface="Arial" charset="0"/>
                <a:ea typeface="ＭＳ Ｐゴシック" charset="0"/>
                <a:cs typeface="ＭＳ Ｐゴシック" charset="0"/>
              </a:rPr>
              <a:t>Experience of Kingdom Life</a:t>
            </a:r>
            <a:endParaRPr lang="en-US" sz="2000" b="1" dirty="0">
              <a:effectLst/>
              <a:latin typeface="Arial" charset="0"/>
              <a:ea typeface="ＭＳ Ｐゴシック" charset="0"/>
              <a:cs typeface="ＭＳ Ｐゴシック" charset="0"/>
            </a:endParaRPr>
          </a:p>
        </p:txBody>
      </p:sp>
      <p:sp>
        <p:nvSpPr>
          <p:cNvPr id="22" name="Rectangle 2"/>
          <p:cNvSpPr txBox="1">
            <a:spLocks noChangeArrowheads="1"/>
          </p:cNvSpPr>
          <p:nvPr/>
        </p:nvSpPr>
        <p:spPr bwMode="auto">
          <a:xfrm>
            <a:off x="4067944" y="2996952"/>
            <a:ext cx="1800200" cy="144016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chemeClr val="tx1"/>
                </a:solidFill>
                <a:effectLst/>
                <a:latin typeface="Arial" charset="0"/>
                <a:ea typeface="ＭＳ Ｐゴシック" charset="0"/>
                <a:cs typeface="ＭＳ Ｐゴシック" charset="0"/>
              </a:rPr>
              <a:t>The Kingdom of God</a:t>
            </a:r>
            <a:endParaRPr lang="en-US" sz="2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7163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890"/>
            <a:ext cx="9144000" cy="1785706"/>
          </a:xfrm>
          <a:noFill/>
          <a:effectLst/>
          <a:extLst/>
        </p:spPr>
        <p:txBody>
          <a:bodyPr/>
          <a:lstStyle/>
          <a:p>
            <a:pPr>
              <a:defRPr/>
            </a:pPr>
            <a:r>
              <a:rPr lang="en-US" sz="4800" b="1" dirty="0" smtClean="0">
                <a:effectLst/>
                <a:latin typeface="Arial" charset="0"/>
                <a:ea typeface="ＭＳ Ｐゴシック" charset="0"/>
                <a:cs typeface="ＭＳ Ｐゴシック" charset="0"/>
              </a:rPr>
              <a:t>What does it mean to </a:t>
            </a:r>
            <a:br>
              <a:rPr lang="en-US" sz="4800" b="1" dirty="0" smtClean="0">
                <a:effectLst/>
                <a:latin typeface="Arial" charset="0"/>
                <a:ea typeface="ＭＳ Ｐゴシック" charset="0"/>
                <a:cs typeface="ＭＳ Ｐゴシック" charset="0"/>
              </a:rPr>
            </a:br>
            <a:r>
              <a:rPr lang="ru-RU" sz="4800" b="1" dirty="0" smtClean="0">
                <a:effectLst/>
                <a:latin typeface="Arial" charset="0"/>
                <a:ea typeface="ＭＳ Ｐゴシック" charset="0"/>
                <a:cs typeface="ＭＳ Ｐゴシック" charset="0"/>
              </a:rPr>
              <a:t>"</a:t>
            </a:r>
            <a:r>
              <a:rPr lang="en-US" sz="4800" b="1" dirty="0" smtClean="0">
                <a:effectLst/>
                <a:latin typeface="Arial" charset="0"/>
                <a:ea typeface="ＭＳ Ｐゴシック" charset="0"/>
                <a:cs typeface="ＭＳ Ｐゴシック" charset="0"/>
              </a:rPr>
              <a:t>enter the kingdom</a:t>
            </a:r>
            <a:r>
              <a:rPr lang="ru-RU" sz="4800" b="1" dirty="0" smtClean="0">
                <a:effectLst/>
                <a:latin typeface="Arial" charset="0"/>
                <a:ea typeface="ＭＳ Ｐゴシック" charset="0"/>
                <a:cs typeface="ＭＳ Ｐゴシック" charset="0"/>
              </a:rPr>
              <a:t>"</a:t>
            </a:r>
            <a:r>
              <a:rPr lang="en-US" sz="4800" b="1" dirty="0" smtClean="0">
                <a:effectLst/>
                <a:latin typeface="Arial" charset="0"/>
                <a:ea typeface="ＭＳ Ｐゴシック" charset="0"/>
                <a:cs typeface="ＭＳ Ｐゴシック" charset="0"/>
              </a:rPr>
              <a:t>?</a:t>
            </a:r>
            <a:endParaRPr lang="en-US" sz="4800" b="1" dirty="0">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700808"/>
            <a:ext cx="9166641" cy="5157192"/>
          </a:xfrm>
          <a:prstGeom prst="rect">
            <a:avLst/>
          </a:prstGeom>
        </p:spPr>
      </p:pic>
      <p:sp>
        <p:nvSpPr>
          <p:cNvPr id="6" name="Rectangle 2"/>
          <p:cNvSpPr txBox="1">
            <a:spLocks noChangeArrowheads="1"/>
          </p:cNvSpPr>
          <p:nvPr/>
        </p:nvSpPr>
        <p:spPr bwMode="auto">
          <a:xfrm>
            <a:off x="467544" y="7029400"/>
            <a:ext cx="9144000" cy="1785706"/>
          </a:xfrm>
          <a:prstGeom prst="rect">
            <a:avLst/>
          </a:prstGeom>
          <a:solidFill>
            <a:srgbClr val="1C3B1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latin typeface="Arial" charset="0"/>
                <a:ea typeface="ＭＳ Ｐゴシック" charset="0"/>
                <a:cs typeface="ＭＳ Ｐゴシック" charset="0"/>
              </a:rPr>
              <a:t>“</a:t>
            </a:r>
            <a:r>
              <a:rPr lang="is-IS" sz="3600" b="1" dirty="0" smtClean="0">
                <a:effectLst/>
                <a:latin typeface="Arial" charset="0"/>
                <a:ea typeface="ＭＳ Ｐゴシック" charset="0"/>
                <a:cs typeface="ＭＳ Ｐゴシック" charset="0"/>
              </a:rPr>
              <a:t>…through many tribulations we must enter the kingdom of God” —Acts 14:22</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6073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43460"/>
            <a:ext cx="9143999" cy="2581484"/>
          </a:xfrm>
          <a:effectLst/>
          <a:extLst/>
        </p:spPr>
        <p:txBody>
          <a:bodyPr/>
          <a:lstStyle/>
          <a:p>
            <a:pPr>
              <a:defRPr/>
            </a:pPr>
            <a:r>
              <a:rPr lang="en-US" sz="6000" b="1" dirty="0">
                <a:solidFill>
                  <a:srgbClr val="000000"/>
                </a:solidFill>
                <a:latin typeface="Arial" charset="0"/>
                <a:ea typeface="ＭＳ Ｐゴシック" charset="0"/>
                <a:cs typeface="ＭＳ Ｐゴシック" charset="0"/>
              </a:rPr>
              <a:t>How can you get </a:t>
            </a:r>
            <a:r>
              <a:rPr lang="en-US" sz="6000" b="1" dirty="0">
                <a:solidFill>
                  <a:srgbClr val="FF0000"/>
                </a:solidFill>
                <a:latin typeface="Arial" charset="0"/>
                <a:ea typeface="ＭＳ Ｐゴシック" charset="0"/>
                <a:cs typeface="ＭＳ Ｐゴシック" charset="0"/>
              </a:rPr>
              <a:t>blessed</a:t>
            </a:r>
            <a:r>
              <a:rPr lang="en-US" sz="6000" b="1" dirty="0">
                <a:solidFill>
                  <a:srgbClr val="000000"/>
                </a:solidFill>
                <a:latin typeface="Arial" charset="0"/>
                <a:ea typeface="ＭＳ Ｐゴシック" charset="0"/>
                <a:cs typeface="ＭＳ Ｐゴシック" charset="0"/>
              </a:rPr>
              <a:t> in life? </a:t>
            </a:r>
            <a:endParaRPr lang="en-US" sz="6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000000"/>
                </a:solidFill>
                <a:latin typeface="Arial"/>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1217499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60648"/>
            <a:ext cx="9144000" cy="60922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9144000" y="260648"/>
            <a:ext cx="4501008" cy="5472608"/>
          </a:xfrm>
          <a:solidFill>
            <a:srgbClr val="000000"/>
          </a:solidFill>
          <a:effectLst>
            <a:outerShdw blurRad="63500" dist="35921" dir="2700000" algn="ctr" rotWithShape="0">
              <a:schemeClr val="tx2">
                <a:alpha val="74998"/>
              </a:schemeClr>
            </a:outerShdw>
          </a:effectLst>
          <a:extLst/>
        </p:spPr>
        <p:txBody>
          <a:bodyPr anchor="t"/>
          <a:lstStyle/>
          <a:p>
            <a:pPr algn="r">
              <a:defRPr/>
            </a:pPr>
            <a:r>
              <a:rPr lang="en-US" sz="4800" b="1" dirty="0" smtClean="0">
                <a:effectLst>
                  <a:glow rad="127000">
                    <a:schemeClr val="tx1"/>
                  </a:glow>
                </a:effectLst>
                <a:latin typeface="Marker Felt"/>
                <a:ea typeface="ＭＳ Ｐゴシック" charset="0"/>
                <a:cs typeface="Marker Felt"/>
              </a:rPr>
              <a:t>Blessed are those who mourn, for they will be comforted.</a:t>
            </a:r>
            <a:br>
              <a:rPr lang="en-US" sz="4800" b="1" dirty="0" smtClean="0">
                <a:effectLst>
                  <a:glow rad="127000">
                    <a:schemeClr val="tx1"/>
                  </a:glow>
                </a:effectLst>
                <a:latin typeface="Marker Felt"/>
                <a:ea typeface="ＭＳ Ｐゴシック" charset="0"/>
                <a:cs typeface="Marker Felt"/>
              </a:rPr>
            </a:br>
            <a:r>
              <a:rPr lang="en-US" sz="4800" b="1" dirty="0" smtClean="0">
                <a:effectLst>
                  <a:glow rad="127000">
                    <a:schemeClr val="tx1"/>
                  </a:glow>
                </a:effectLst>
                <a:latin typeface="Marker Felt"/>
                <a:ea typeface="ＭＳ Ｐゴシック" charset="0"/>
                <a:cs typeface="Marker Felt"/>
              </a:rPr>
              <a:t/>
            </a:r>
            <a:br>
              <a:rPr lang="en-US" sz="4800" b="1" dirty="0" smtClean="0">
                <a:effectLst>
                  <a:glow rad="127000">
                    <a:schemeClr val="tx1"/>
                  </a:glow>
                </a:effectLst>
                <a:latin typeface="Marker Felt"/>
                <a:ea typeface="ＭＳ Ｐゴシック" charset="0"/>
                <a:cs typeface="Marker Felt"/>
              </a:rPr>
            </a:br>
            <a:r>
              <a:rPr lang="en-US" sz="2800" b="1" dirty="0" smtClean="0">
                <a:effectLst>
                  <a:glow rad="127000">
                    <a:schemeClr val="tx1"/>
                  </a:glow>
                </a:effectLst>
                <a:latin typeface="Marker Felt"/>
                <a:ea typeface="ＭＳ Ｐゴシック" charset="0"/>
                <a:cs typeface="Marker Felt"/>
              </a:rPr>
              <a:t>Matthew 5:4</a:t>
            </a:r>
            <a:endParaRPr lang="en-US" sz="3600" b="1" dirty="0">
              <a:effectLst>
                <a:glow rad="127000">
                  <a:schemeClr val="tx1"/>
                </a:glow>
              </a:effectLst>
              <a:latin typeface="Marker Felt"/>
              <a:ea typeface="ＭＳ Ｐゴシック" charset="0"/>
              <a:cs typeface="Marker Felt"/>
            </a:endParaRPr>
          </a:p>
        </p:txBody>
      </p:sp>
    </p:spTree>
    <p:extLst>
      <p:ext uri="{BB962C8B-B14F-4D97-AF65-F5344CB8AC3E}">
        <p14:creationId xmlns:p14="http://schemas.microsoft.com/office/powerpoint/2010/main" val="764701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are those who mourn</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42020" y="980728"/>
            <a:ext cx="7186364" cy="5518642"/>
          </a:xfrm>
          <a:prstGeom prst="rect">
            <a:avLst/>
          </a:prstGeom>
        </p:spPr>
      </p:pic>
    </p:spTree>
    <p:extLst>
      <p:ext uri="{BB962C8B-B14F-4D97-AF65-F5344CB8AC3E}">
        <p14:creationId xmlns:p14="http://schemas.microsoft.com/office/powerpoint/2010/main" val="937992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8" y="-1251520"/>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Blessed are the meek</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5142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8145"/>
            <a:ext cx="9144000" cy="1086599"/>
          </a:xfrm>
          <a:effectLst>
            <a:outerShdw blurRad="63500" dist="35921" dir="2700000" algn="ctr" rotWithShape="0">
              <a:schemeClr val="tx2">
                <a:alpha val="74998"/>
              </a:schemeClr>
            </a:outerShdw>
          </a:effectLst>
          <a:extLst/>
        </p:spPr>
        <p:txBody>
          <a:bodyPr anchor="t"/>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Blessed are the meek</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71242"/>
            <a:ext cx="9144000" cy="4750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Meekness </a:t>
            </a:r>
            <a:r>
              <a:rPr lang="en-US" sz="3600" b="1" dirty="0">
                <a:solidFill>
                  <a:srgbClr val="FFFFFF"/>
                </a:solidFill>
                <a:effectLst>
                  <a:glow rad="127000">
                    <a:srgbClr val="000000"/>
                  </a:glow>
                </a:effectLst>
                <a:latin typeface="Arial" charset="0"/>
                <a:ea typeface="ＭＳ Ｐゴシック" charset="0"/>
                <a:cs typeface="ＭＳ Ｐゴシック" charset="0"/>
              </a:rPr>
              <a:t>is not weakness, for both Moses and Jesus were meek men (Num. 12:3; Matt. 11:29). This word translated </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meek</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was used by the Greeks to describe a horse that had been broken. It refers to power under control</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400" b="1" dirty="0" smtClean="0">
                <a:solidFill>
                  <a:srgbClr val="FFFFFF"/>
                </a:solidFill>
                <a:latin typeface="Arial" charset="0"/>
                <a:ea typeface="ＭＳ Ｐゴシック" charset="0"/>
              </a:rPr>
              <a:t>Warren W. Wiersbe, </a:t>
            </a:r>
            <a:r>
              <a:rPr lang="en-US" sz="2400" b="1" i="1" dirty="0" smtClean="0">
                <a:solidFill>
                  <a:srgbClr val="FFFFFF"/>
                </a:solidFill>
                <a:latin typeface="Arial" charset="0"/>
                <a:ea typeface="ＭＳ Ｐゴシック" charset="0"/>
              </a:rPr>
              <a:t>Be Loyal: Following the King of Kings</a:t>
            </a:r>
            <a:r>
              <a:rPr lang="en-US" sz="2400" b="1" dirty="0" smtClean="0">
                <a:solidFill>
                  <a:srgbClr val="FFFFFF"/>
                </a:solidFill>
                <a:latin typeface="Arial" charset="0"/>
                <a:ea typeface="ＭＳ Ｐゴシック" charset="0"/>
              </a:rPr>
              <a:t>, 46</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8079739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Meek means </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gentle</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48072" y="1196752"/>
            <a:ext cx="81003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Those </a:t>
            </a:r>
            <a:r>
              <a:rPr lang="en-US" sz="3600" b="1" dirty="0">
                <a:solidFill>
                  <a:srgbClr val="FFFFFF"/>
                </a:solidFill>
                <a:effectLst>
                  <a:glow rad="127000">
                    <a:srgbClr val="000000"/>
                  </a:glow>
                </a:effectLst>
                <a:latin typeface="Arial" charset="0"/>
                <a:ea typeface="ＭＳ Ｐゴシック" charset="0"/>
                <a:cs typeface="ＭＳ Ｐゴシック" charset="0"/>
              </a:rPr>
              <a:t>who are meek (v. 5) are truly humble and gentle and have a proper appreciation of their position. (</a:t>
            </a:r>
            <a:r>
              <a:rPr lang="en-US" sz="3600" b="1" dirty="0" err="1">
                <a:solidFill>
                  <a:srgbClr val="FFFFFF"/>
                </a:solidFill>
                <a:effectLst>
                  <a:glow rad="127000">
                    <a:srgbClr val="000000"/>
                  </a:glow>
                </a:effectLst>
                <a:latin typeface="Helena"/>
                <a:ea typeface="ＭＳ Ｐゴシック" charset="0"/>
                <a:cs typeface="Helena"/>
              </a:rPr>
              <a:t>Praei√ß</a:t>
            </a:r>
            <a:r>
              <a:rPr lang="en-US" sz="3600" b="1" dirty="0">
                <a:solidFill>
                  <a:srgbClr val="FFFFFF"/>
                </a:solidFill>
                <a:effectLst>
                  <a:glow rad="127000">
                    <a:srgbClr val="000000"/>
                  </a:glow>
                </a:effectLst>
                <a:latin typeface="Arial" charset="0"/>
                <a:ea typeface="ＭＳ Ｐゴシック" charset="0"/>
                <a:cs typeface="ＭＳ Ｐゴシック" charset="0"/>
              </a:rPr>
              <a:t>, the Gr. word rendered </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meek,</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is translated </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gentle</a:t>
            </a:r>
            <a:r>
              <a:rPr lang="uk-UA"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in its three other usages in the NT: 11:29; 21:5; 1 Peter 3:4.</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2400" b="1" dirty="0" smtClean="0">
                <a:solidFill>
                  <a:srgbClr val="FFFFFF"/>
                </a:solidFill>
                <a:latin typeface="Arial" charset="0"/>
                <a:ea typeface="ＭＳ Ｐゴシック" charset="0"/>
              </a:rPr>
              <a:t>Louis </a:t>
            </a:r>
            <a:r>
              <a:rPr lang="en-US" sz="2400" b="1" dirty="0" err="1" smtClean="0">
                <a:solidFill>
                  <a:srgbClr val="FFFFFF"/>
                </a:solidFill>
                <a:latin typeface="Arial" charset="0"/>
                <a:ea typeface="ＭＳ Ｐゴシック" charset="0"/>
              </a:rPr>
              <a:t>Barbieri</a:t>
            </a:r>
            <a:r>
              <a:rPr lang="en-US" sz="2400" b="1" dirty="0" smtClean="0">
                <a:solidFill>
                  <a:srgbClr val="FFFFFF"/>
                </a:solidFill>
                <a:latin typeface="Arial" charset="0"/>
                <a:ea typeface="ＭＳ Ｐゴシック" charset="0"/>
              </a:rPr>
              <a:t>, </a:t>
            </a:r>
            <a:r>
              <a:rPr lang="ru-RU" sz="2400" b="1" dirty="0" smtClean="0">
                <a:solidFill>
                  <a:srgbClr val="FFFFFF"/>
                </a:solidFill>
                <a:latin typeface="Arial" charset="0"/>
                <a:ea typeface="ＭＳ Ｐゴシック" charset="0"/>
              </a:rPr>
              <a:t>"</a:t>
            </a:r>
            <a:r>
              <a:rPr lang="en-US" sz="2400" b="1" dirty="0" smtClean="0">
                <a:solidFill>
                  <a:srgbClr val="FFFFFF"/>
                </a:solidFill>
                <a:latin typeface="Arial" charset="0"/>
                <a:ea typeface="ＭＳ Ｐゴシック" charset="0"/>
              </a:rPr>
              <a:t>Matthew,</a:t>
            </a:r>
            <a:r>
              <a:rPr lang="ru-RU" sz="2400" b="1" dirty="0" smtClean="0">
                <a:solidFill>
                  <a:srgbClr val="FFFFFF"/>
                </a:solidFill>
                <a:latin typeface="Arial" charset="0"/>
                <a:ea typeface="ＭＳ Ｐゴシック" charset="0"/>
              </a:rPr>
              <a:t>"</a:t>
            </a:r>
            <a:r>
              <a:rPr lang="en-US" sz="2400" b="1" dirty="0" smtClean="0">
                <a:solidFill>
                  <a:srgbClr val="FFFFFF"/>
                </a:solidFill>
                <a:latin typeface="Arial" charset="0"/>
                <a:ea typeface="ＭＳ Ｐゴシック" charset="0"/>
              </a:rPr>
              <a:t> in </a:t>
            </a:r>
            <a:r>
              <a:rPr lang="en-US" sz="2400" b="1" i="1" dirty="0" smtClean="0">
                <a:solidFill>
                  <a:srgbClr val="FFFFFF"/>
                </a:solidFill>
                <a:latin typeface="Arial" charset="0"/>
                <a:ea typeface="ＭＳ Ｐゴシック" charset="0"/>
              </a:rPr>
              <a:t>BKC</a:t>
            </a:r>
            <a:r>
              <a:rPr lang="en-US" sz="2400" b="1" dirty="0" smtClean="0">
                <a:solidFill>
                  <a:srgbClr val="FFFFFF"/>
                </a:solidFill>
                <a:latin typeface="Arial" charset="0"/>
                <a:ea typeface="ＭＳ Ｐゴシック" charset="0"/>
              </a:rPr>
              <a:t>, 2:29</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597150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does it mean to </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inherit </a:t>
            </a:r>
            <a:r>
              <a:rPr lang="en-US" sz="4800" b="1" dirty="0">
                <a:effectLst>
                  <a:glow rad="127000">
                    <a:schemeClr val="tx1"/>
                  </a:glow>
                </a:effectLst>
                <a:latin typeface="Arial" charset="0"/>
                <a:ea typeface="ＭＳ Ｐゴシック" charset="0"/>
                <a:cs typeface="ＭＳ Ｐゴシック" charset="0"/>
              </a:rPr>
              <a:t>the </a:t>
            </a:r>
            <a:r>
              <a:rPr lang="en-US" sz="4800" b="1" dirty="0" smtClean="0">
                <a:effectLst>
                  <a:glow rad="127000">
                    <a:schemeClr val="tx1"/>
                  </a:glow>
                </a:effectLst>
                <a:latin typeface="Arial" charset="0"/>
                <a:ea typeface="ＭＳ Ｐゴシック" charset="0"/>
                <a:cs typeface="ＭＳ Ｐゴシック" charset="0"/>
              </a:rPr>
              <a:t>earth</a:t>
            </a: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(5b)</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6737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smtClean="0">
                <a:effectLst>
                  <a:glow rad="165100">
                    <a:schemeClr val="tx1"/>
                  </a:glow>
                </a:effectLst>
                <a:ea typeface="ＭＳ Ｐゴシック" charset="0"/>
              </a:rPr>
              <a:t>Believers will rule the earth </a:t>
            </a:r>
            <a:br>
              <a:rPr lang="en-US" b="1" dirty="0" smtClean="0">
                <a:effectLst>
                  <a:glow rad="165100">
                    <a:schemeClr val="tx1"/>
                  </a:glow>
                </a:effectLst>
                <a:ea typeface="ＭＳ Ｐゴシック" charset="0"/>
              </a:rPr>
            </a:br>
            <a:r>
              <a:rPr lang="en-US" b="1" dirty="0" smtClean="0">
                <a:effectLst>
                  <a:glow rad="165100">
                    <a:schemeClr val="tx1"/>
                  </a:glow>
                </a:effectLst>
                <a:ea typeface="ＭＳ Ｐゴシック" charset="0"/>
              </a:rPr>
              <a:t>(Rev. 5:10 </a:t>
            </a:r>
            <a:r>
              <a:rPr lang="en-US" sz="4000" b="1" dirty="0" smtClean="0">
                <a:effectLst>
                  <a:glow rad="165100">
                    <a:schemeClr val="tx1"/>
                  </a:glow>
                </a:effectLst>
                <a:ea typeface="ＭＳ Ｐゴシック" charset="0"/>
              </a:rPr>
              <a:t>NLT</a:t>
            </a:r>
            <a:r>
              <a:rPr lang="en-US" b="1" dirty="0" smtClean="0">
                <a:effectLst>
                  <a:glow rad="165100">
                    <a:schemeClr val="tx1"/>
                  </a:glow>
                </a:effectLst>
                <a:ea typeface="ＭＳ Ｐゴシック" charset="0"/>
              </a:rPr>
              <a:t>). </a:t>
            </a:r>
            <a:endParaRPr lang="en-US" b="1" dirty="0">
              <a:effectLst>
                <a:glow rad="165100">
                  <a:schemeClr val="tx1"/>
                </a:glow>
              </a:effectLst>
              <a:ea typeface="ＭＳ Ｐゴシック" charset="0"/>
            </a:endParaRP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ru-RU" sz="3200" b="1" dirty="0" smtClean="0">
                <a:effectLst>
                  <a:glow rad="165100">
                    <a:prstClr val="black"/>
                  </a:glow>
                </a:effectLst>
                <a:ea typeface="ＭＳ Ｐゴシック" charset="0"/>
              </a:rPr>
              <a:t>"</a:t>
            </a:r>
            <a:r>
              <a:rPr lang="en-US" sz="3200" b="1" dirty="0" smtClean="0">
                <a:effectLst>
                  <a:glow rad="165100">
                    <a:prstClr val="black"/>
                  </a:glow>
                </a:effectLst>
                <a:ea typeface="ＭＳ Ｐゴシック" charset="0"/>
              </a:rPr>
              <a:t>And </a:t>
            </a:r>
            <a:r>
              <a:rPr lang="en-US" sz="3200" b="1" dirty="0">
                <a:effectLst>
                  <a:glow rad="165100">
                    <a:prstClr val="black"/>
                  </a:glow>
                </a:effectLst>
                <a:ea typeface="ＭＳ Ｐゴシック" charset="0"/>
              </a:rPr>
              <a:t>you have caused them to become </a:t>
            </a:r>
            <a:r>
              <a:rPr lang="en-US" sz="3200" b="1" dirty="0" smtClean="0">
                <a:effectLst>
                  <a:glow rad="165100">
                    <a:prstClr val="black"/>
                  </a:glow>
                </a:effectLst>
                <a:ea typeface="ＭＳ Ｐゴシック" charset="0"/>
              </a:rPr>
              <a:t>a </a:t>
            </a:r>
            <a:r>
              <a:rPr lang="en-US" sz="3200" b="1" dirty="0">
                <a:effectLst>
                  <a:glow rad="165100">
                    <a:prstClr val="black"/>
                  </a:glow>
                </a:effectLst>
                <a:ea typeface="ＭＳ Ｐゴシック" charset="0"/>
              </a:rPr>
              <a:t>Kingdom of priests for our God. </a:t>
            </a:r>
            <a:r>
              <a:rPr lang="en-US" sz="3200" b="1" dirty="0" smtClean="0">
                <a:effectLst>
                  <a:glow rad="165100">
                    <a:prstClr val="black"/>
                  </a:glow>
                </a:effectLst>
                <a:ea typeface="ＭＳ Ｐゴシック" charset="0"/>
              </a:rPr>
              <a:t>And </a:t>
            </a:r>
            <a:r>
              <a:rPr lang="en-US" sz="3200" b="1" dirty="0">
                <a:effectLst>
                  <a:glow rad="165100">
                    <a:prstClr val="black"/>
                  </a:glow>
                </a:effectLst>
                <a:ea typeface="ＭＳ Ｐゴシック" charset="0"/>
              </a:rPr>
              <a:t>they will reign on the earth</a:t>
            </a:r>
            <a:r>
              <a:rPr lang="en-US" sz="3200" b="1" dirty="0" smtClean="0">
                <a:effectLst>
                  <a:glow rad="165100">
                    <a:prstClr val="black"/>
                  </a:glow>
                </a:effectLst>
                <a:ea typeface="ＭＳ Ｐゴシック" charset="0"/>
              </a:rPr>
              <a:t>.</a:t>
            </a:r>
            <a:r>
              <a:rPr lang="ru-RU" sz="3200" b="1" dirty="0" smtClean="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4372646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16632"/>
            <a:ext cx="4067944" cy="309634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Blessed are those who hunger and thirst for righteousness</a:t>
            </a:r>
            <a:r>
              <a:rPr lang="is-I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0317" y="3345857"/>
            <a:ext cx="9231919" cy="3512143"/>
          </a:xfrm>
          <a:prstGeom prst="rect">
            <a:avLst/>
          </a:prstGeom>
        </p:spPr>
      </p:pic>
      <p:pic>
        <p:nvPicPr>
          <p:cNvPr id="3" name="Picture 2"/>
          <p:cNvPicPr>
            <a:picLocks noChangeAspect="1"/>
          </p:cNvPicPr>
          <p:nvPr/>
        </p:nvPicPr>
        <p:blipFill>
          <a:blip r:embed="rId4"/>
          <a:stretch>
            <a:fillRect/>
          </a:stretch>
        </p:blipFill>
        <p:spPr>
          <a:xfrm>
            <a:off x="-40317" y="0"/>
            <a:ext cx="5023809" cy="3345857"/>
          </a:xfrm>
          <a:prstGeom prst="rect">
            <a:avLst/>
          </a:prstGeom>
        </p:spPr>
      </p:pic>
      <p:sp>
        <p:nvSpPr>
          <p:cNvPr id="6" name="Rectangle 2"/>
          <p:cNvSpPr txBox="1">
            <a:spLocks noChangeArrowheads="1"/>
          </p:cNvSpPr>
          <p:nvPr/>
        </p:nvSpPr>
        <p:spPr bwMode="auto">
          <a:xfrm>
            <a:off x="6516216" y="3573016"/>
            <a:ext cx="2843808" cy="3096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solidFill>
                  <a:srgbClr val="000000"/>
                </a:solidFill>
                <a:effectLst/>
                <a:latin typeface="Arial" charset="0"/>
                <a:ea typeface="ＭＳ Ｐゴシック" charset="0"/>
                <a:cs typeface="ＭＳ Ｐゴシック" charset="0"/>
              </a:rPr>
              <a:t>”</a:t>
            </a:r>
            <a:r>
              <a:rPr lang="is-IS" sz="3600" b="1" dirty="0" smtClean="0">
                <a:solidFill>
                  <a:srgbClr val="000000"/>
                </a:solidFill>
                <a:effectLst/>
                <a:latin typeface="Arial" charset="0"/>
                <a:ea typeface="ＭＳ Ｐゴシック" charset="0"/>
                <a:cs typeface="ＭＳ Ｐゴシック" charset="0"/>
              </a:rPr>
              <a:t>…</a:t>
            </a:r>
            <a:r>
              <a:rPr lang="en-US" sz="3600" b="1" dirty="0" smtClean="0">
                <a:solidFill>
                  <a:srgbClr val="000000"/>
                </a:solidFill>
                <a:effectLst/>
                <a:latin typeface="Arial" charset="0"/>
                <a:ea typeface="ＭＳ Ｐゴシック" charset="0"/>
                <a:cs typeface="ＭＳ Ｐゴシック" charset="0"/>
              </a:rPr>
              <a:t>for they will be filled.</a:t>
            </a:r>
            <a:r>
              <a:rPr lang="ru-RU" sz="3600" b="1" dirty="0" smtClean="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986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194"/>
            <a:ext cx="9180512" cy="70311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“Blessed are the merciful</a:t>
            </a:r>
            <a:r>
              <a:rPr lang="is-IS"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5771401"/>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a:t>
            </a:r>
            <a:r>
              <a:rPr lang="is-IS"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for they will be shown mercy.”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1" y="1204118"/>
            <a:ext cx="9135853" cy="564301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are the pure in heart</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5771401"/>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a:t>
            </a:r>
            <a:r>
              <a:rPr lang="is-IS"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for they will be see God.”</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75300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548680"/>
            <a:ext cx="9036496" cy="144016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Is blessing in education?</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1106182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11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6136" y="6838756"/>
            <a:ext cx="9144000" cy="930944"/>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are the peacemakers</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16340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8725" y="-1086599"/>
            <a:ext cx="9144000" cy="1086599"/>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are the peacemakers</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530120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a:t>
            </a:r>
            <a:r>
              <a:rPr lang="is-IS"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for they will be called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sons of God.”</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7066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are the peacemakers</a:t>
            </a:r>
            <a:r>
              <a:rPr lang="ru-RU"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21" y="770455"/>
            <a:ext cx="9144000" cy="6087545"/>
          </a:xfrm>
          <a:prstGeom prst="rect">
            <a:avLst/>
          </a:prstGeom>
        </p:spPr>
      </p:pic>
    </p:spTree>
    <p:extLst>
      <p:ext uri="{BB962C8B-B14F-4D97-AF65-F5344CB8AC3E}">
        <p14:creationId xmlns:p14="http://schemas.microsoft.com/office/powerpoint/2010/main" val="2777066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0648"/>
            <a:ext cx="9144000" cy="56514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092271"/>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Blessed are the persecuted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5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085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68352" y="193800"/>
            <a:ext cx="5868144" cy="4387328"/>
          </a:xfrm>
          <a:effectLst>
            <a:outerShdw blurRad="63500" dist="35921" dir="2700000" algn="ctr" rotWithShape="0">
              <a:schemeClr val="tx2">
                <a:alpha val="74998"/>
              </a:schemeClr>
            </a:outerShdw>
          </a:effectLst>
          <a:extLst/>
        </p:spPr>
        <p:txBody>
          <a:bodyPr anchor="t"/>
          <a:lstStyle/>
          <a:p>
            <a:pPr algn="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are those who are persecuted because of righteousness,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for </a:t>
            </a:r>
            <a:r>
              <a:rPr lang="en-US" b="1" dirty="0">
                <a:effectLst>
                  <a:glow rad="127000">
                    <a:schemeClr val="tx1"/>
                  </a:glow>
                </a:effectLst>
                <a:latin typeface="Arial" charset="0"/>
                <a:ea typeface="ＭＳ Ｐゴシック" charset="0"/>
                <a:cs typeface="ＭＳ Ｐゴシック" charset="0"/>
              </a:rPr>
              <a:t>theirs is the kingdom of </a:t>
            </a:r>
            <a:r>
              <a:rPr lang="en-US" b="1" dirty="0" smtClean="0">
                <a:effectLst>
                  <a:glow rad="127000">
                    <a:schemeClr val="tx1"/>
                  </a:glow>
                </a:effectLst>
                <a:latin typeface="Arial" charset="0"/>
                <a:ea typeface="ＭＳ Ｐゴシック" charset="0"/>
                <a:cs typeface="ＭＳ Ｐゴシック" charset="0"/>
              </a:rPr>
              <a:t>heaven</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(5:10 NIV).</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7066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1124744"/>
            <a:ext cx="9144000" cy="4572000"/>
          </a:xfrm>
          <a:prstGeom prst="rect">
            <a:avLst/>
          </a:prstGeom>
        </p:spPr>
      </p:pic>
      <p:sp>
        <p:nvSpPr>
          <p:cNvPr id="900098" name="Rectangle 2"/>
          <p:cNvSpPr>
            <a:spLocks noGrp="1" noChangeArrowheads="1"/>
          </p:cNvSpPr>
          <p:nvPr>
            <p:ph type="ctrTitle"/>
          </p:nvPr>
        </p:nvSpPr>
        <p:spPr>
          <a:xfrm>
            <a:off x="0" y="1340768"/>
            <a:ext cx="9144000" cy="4176464"/>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t>
            </a:r>
            <a:r>
              <a:rPr lang="en-US" b="1" dirty="0">
                <a:effectLst>
                  <a:glow rad="127000">
                    <a:schemeClr val="tx1"/>
                  </a:glow>
                </a:effectLst>
                <a:latin typeface="Arial" charset="0"/>
                <a:ea typeface="ＭＳ Ｐゴシック" charset="0"/>
                <a:cs typeface="ＭＳ Ｐゴシック" charset="0"/>
              </a:rPr>
              <a:t>are you when people insult you, persecute you and falsely say all kinds of evil against you because of </a:t>
            </a:r>
            <a:r>
              <a:rPr lang="en-US" b="1" dirty="0" smtClean="0">
                <a:effectLst>
                  <a:glow rad="127000">
                    <a:schemeClr val="tx1"/>
                  </a:glow>
                </a:effectLst>
                <a:latin typeface="Arial" charset="0"/>
                <a:ea typeface="ＭＳ Ｐゴシック" charset="0"/>
                <a:cs typeface="ＭＳ Ｐゴシック" charset="0"/>
              </a:rPr>
              <a:t>me</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(5:11 NIV).</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1124744"/>
            <a:ext cx="9144000" cy="4572000"/>
          </a:xfrm>
          <a:prstGeom prst="rect">
            <a:avLst/>
          </a:prstGeom>
        </p:spPr>
      </p:pic>
      <p:sp>
        <p:nvSpPr>
          <p:cNvPr id="900098" name="Rectangle 2"/>
          <p:cNvSpPr>
            <a:spLocks noGrp="1" noChangeArrowheads="1"/>
          </p:cNvSpPr>
          <p:nvPr>
            <p:ph type="ctrTitle"/>
          </p:nvPr>
        </p:nvSpPr>
        <p:spPr>
          <a:xfrm>
            <a:off x="0" y="1340768"/>
            <a:ext cx="9144000" cy="4176464"/>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Blessed </a:t>
            </a:r>
            <a:r>
              <a:rPr lang="en-US" b="1" dirty="0">
                <a:effectLst>
                  <a:glow rad="127000">
                    <a:schemeClr val="tx1"/>
                  </a:glow>
                </a:effectLst>
                <a:latin typeface="Arial" charset="0"/>
                <a:ea typeface="ＭＳ Ｐゴシック" charset="0"/>
                <a:cs typeface="ＭＳ Ｐゴシック" charset="0"/>
              </a:rPr>
              <a:t>are you when people insult you, persecute you and falsely say all kinds of evil against you</a:t>
            </a:r>
            <a:r>
              <a:rPr lang="en-US" b="1" dirty="0">
                <a:solidFill>
                  <a:srgbClr val="FFFF00"/>
                </a:solidFill>
                <a:effectLst>
                  <a:glow rad="127000">
                    <a:schemeClr val="tx1"/>
                  </a:glow>
                </a:effectLst>
                <a:latin typeface="Arial" charset="0"/>
                <a:ea typeface="ＭＳ Ｐゴシック" charset="0"/>
                <a:cs typeface="ＭＳ Ｐゴシック" charset="0"/>
              </a:rPr>
              <a:t> because of </a:t>
            </a:r>
            <a:r>
              <a:rPr lang="en-US" b="1" dirty="0" smtClean="0">
                <a:solidFill>
                  <a:srgbClr val="FFFF00"/>
                </a:solidFill>
                <a:effectLst>
                  <a:glow rad="127000">
                    <a:schemeClr val="tx1"/>
                  </a:glow>
                </a:effectLst>
                <a:latin typeface="Arial" charset="0"/>
                <a:ea typeface="ＭＳ Ｐゴシック" charset="0"/>
                <a:cs typeface="ＭＳ Ｐゴシック" charset="0"/>
              </a:rPr>
              <a:t>me</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(5:11 NIV).</a:t>
            </a:r>
            <a:endParaRPr lang="en-US" b="1" dirty="0">
              <a:effectLst>
                <a:glow rad="127000">
                  <a:schemeClr val="tx1"/>
                </a:glow>
              </a:effectLst>
              <a:latin typeface="Arial" charset="0"/>
              <a:ea typeface="ＭＳ Ｐゴシック" charset="0"/>
              <a:cs typeface="ＭＳ Ｐゴシック" charset="0"/>
            </a:endParaRPr>
          </a:p>
        </p:txBody>
      </p:sp>
      <p:sp>
        <p:nvSpPr>
          <p:cNvPr id="3" name="Rounded Rectangular Callout 2"/>
          <p:cNvSpPr/>
          <p:nvPr/>
        </p:nvSpPr>
        <p:spPr bwMode="auto">
          <a:xfrm>
            <a:off x="539552" y="4581128"/>
            <a:ext cx="6480720" cy="2088232"/>
          </a:xfrm>
          <a:prstGeom prst="wedgeRoundRectCallout">
            <a:avLst>
              <a:gd name="adj1" fmla="val 51003"/>
              <a:gd name="adj2" fmla="val -74256"/>
              <a:gd name="adj3" fmla="val 16667"/>
            </a:avLst>
          </a:prstGeom>
          <a:solidFill>
            <a:srgbClr val="FF132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p:cNvSpPr txBox="1">
            <a:spLocks noChangeArrowheads="1"/>
          </p:cNvSpPr>
          <p:nvPr/>
        </p:nvSpPr>
        <p:spPr bwMode="auto">
          <a:xfrm>
            <a:off x="683568" y="4509120"/>
            <a:ext cx="6120680" cy="1872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latin typeface="Arial" charset="0"/>
                <a:ea typeface="ＭＳ Ｐゴシック" charset="0"/>
                <a:cs typeface="ＭＳ Ｐゴシック" charset="0"/>
              </a:rPr>
              <a:t>This is suffering for righteousness by </a:t>
            </a:r>
            <a:r>
              <a:rPr lang="en-US" b="1" dirty="0" err="1" smtClean="0">
                <a:effectLst/>
                <a:latin typeface="Arial" charset="0"/>
                <a:ea typeface="ＭＳ Ｐゴシック" charset="0"/>
                <a:cs typeface="ＭＳ Ｐゴシック" charset="0"/>
              </a:rPr>
              <a:t>identiying</a:t>
            </a:r>
            <a:r>
              <a:rPr lang="en-US" b="1" dirty="0" smtClean="0">
                <a:effectLst/>
                <a:latin typeface="Arial" charset="0"/>
                <a:ea typeface="ＭＳ Ｐゴシック" charset="0"/>
                <a:cs typeface="ＭＳ Ｐゴシック" charset="0"/>
              </a:rPr>
              <a:t> with Christ</a:t>
            </a:r>
            <a:endParaRPr lang="en-US"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65107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I. You </a:t>
            </a:r>
            <a:r>
              <a:rPr lang="en-US" sz="6000" b="1" dirty="0">
                <a:effectLst>
                  <a:glow rad="127000">
                    <a:schemeClr val="tx1"/>
                  </a:glow>
                </a:effectLst>
                <a:latin typeface="Arial" charset="0"/>
                <a:ea typeface="ＭＳ Ｐゴシック" charset="0"/>
                <a:cs typeface="ＭＳ Ｐゴシック" charset="0"/>
              </a:rPr>
              <a:t>get blessed by </a:t>
            </a:r>
            <a:r>
              <a:rPr lang="en-US" sz="6000" b="1" dirty="0">
                <a:solidFill>
                  <a:srgbClr val="FFFF00"/>
                </a:solidFill>
                <a:effectLst>
                  <a:glow rad="127000">
                    <a:schemeClr val="tx1"/>
                  </a:glow>
                </a:effectLst>
                <a:latin typeface="Arial" charset="0"/>
                <a:ea typeface="ＭＳ Ｐゴシック" charset="0"/>
                <a:cs typeface="ＭＳ Ｐゴシック" charset="0"/>
              </a:rPr>
              <a:t>believing</a:t>
            </a:r>
            <a:r>
              <a:rPr lang="en-US" sz="6000" b="1" dirty="0">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1067636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a:t>
            </a:r>
            <a:r>
              <a:rPr lang="en-US" sz="4800" b="1" dirty="0" smtClean="0">
                <a:effectLst>
                  <a:glow rad="127000">
                    <a:schemeClr val="tx1"/>
                  </a:glow>
                </a:effectLst>
                <a:latin typeface="Arial" charset="0"/>
                <a:ea typeface="ＭＳ Ｐゴシック" charset="0"/>
                <a:cs typeface="ＭＳ Ｐゴシック" charset="0"/>
              </a:rPr>
              <a:t>eatitudes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73968" y="14813"/>
            <a:ext cx="8418512" cy="6818995"/>
          </a:xfrm>
          <a:prstGeom prst="rect">
            <a:avLst/>
          </a:prstGeom>
        </p:spPr>
      </p:pic>
    </p:spTree>
    <p:extLst>
      <p:ext uri="{BB962C8B-B14F-4D97-AF65-F5344CB8AC3E}">
        <p14:creationId xmlns:p14="http://schemas.microsoft.com/office/powerpoint/2010/main" val="1042277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II. Be </a:t>
            </a:r>
            <a:r>
              <a:rPr lang="en-US" sz="6000" b="1" dirty="0">
                <a:effectLst>
                  <a:glow rad="127000">
                    <a:schemeClr val="tx1"/>
                  </a:glow>
                </a:effectLst>
                <a:latin typeface="Arial" charset="0"/>
                <a:ea typeface="ＭＳ Ｐゴシック" charset="0"/>
                <a:cs typeface="ＭＳ Ｐゴシック" charset="0"/>
              </a:rPr>
              <a:t>glad to </a:t>
            </a:r>
            <a:r>
              <a:rPr lang="en-US" sz="6000" b="1" dirty="0">
                <a:solidFill>
                  <a:srgbClr val="FFFF00"/>
                </a:solidFill>
                <a:effectLst>
                  <a:glow rad="127000">
                    <a:schemeClr val="tx1"/>
                  </a:glow>
                </a:effectLst>
                <a:latin typeface="Arial" charset="0"/>
                <a:ea typeface="ＭＳ Ｐゴシック" charset="0"/>
                <a:cs typeface="ＭＳ Ｐゴシック" charset="0"/>
              </a:rPr>
              <a:t>suffer</a:t>
            </a:r>
            <a:r>
              <a:rPr lang="en-US" sz="6000" b="1" dirty="0">
                <a:effectLst>
                  <a:glow rad="127000">
                    <a:schemeClr val="tx1"/>
                  </a:glow>
                </a:effectLst>
                <a:latin typeface="Arial" charset="0"/>
                <a:ea typeface="ＭＳ Ｐゴシック" charset="0"/>
                <a:cs typeface="ＭＳ Ｐゴシック" charset="0"/>
              </a:rPr>
              <a:t> for Christ </a:t>
            </a:r>
            <a:r>
              <a:rPr lang="en-US" sz="6000" b="1" dirty="0" smtClean="0">
                <a:effectLst>
                  <a:glow rad="127000">
                    <a:schemeClr val="tx1"/>
                  </a:glow>
                </a:effectLst>
                <a:latin typeface="Arial" charset="0"/>
                <a:ea typeface="ＭＳ Ｐゴシック" charset="0"/>
                <a:cs typeface="ＭＳ Ｐゴシック" charset="0"/>
              </a:rPr>
              <a:t>(5:12)!</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1119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03116" cy="5905606"/>
          </a:xfrm>
          <a:prstGeom prst="rect">
            <a:avLst/>
          </a:prstGeom>
        </p:spPr>
      </p:pic>
      <p:sp>
        <p:nvSpPr>
          <p:cNvPr id="900098" name="Rectangle 2"/>
          <p:cNvSpPr>
            <a:spLocks noGrp="1" noChangeArrowheads="1"/>
          </p:cNvSpPr>
          <p:nvPr>
            <p:ph type="ctrTitle"/>
          </p:nvPr>
        </p:nvSpPr>
        <p:spPr>
          <a:xfrm>
            <a:off x="0" y="5446066"/>
            <a:ext cx="9143999" cy="1439318"/>
          </a:xfrm>
          <a:solidFill>
            <a:srgbClr val="000000"/>
          </a:solidFill>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Is blessing in power or money?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932843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Rejoice </a:t>
            </a:r>
            <a:r>
              <a:rPr lang="en-US" sz="3600" b="1" dirty="0">
                <a:effectLst>
                  <a:glow rad="127000">
                    <a:schemeClr val="tx1"/>
                  </a:glow>
                </a:effectLst>
                <a:latin typeface="Arial" charset="0"/>
                <a:ea typeface="ＭＳ Ｐゴシック" charset="0"/>
                <a:cs typeface="ＭＳ Ｐゴシック" charset="0"/>
              </a:rPr>
              <a:t>and be glad, because great is your reward in heaven, for in the same way they persecuted the prophets who were before </a:t>
            </a:r>
            <a:r>
              <a:rPr lang="en-US" sz="3600" b="1" dirty="0" smtClean="0">
                <a:effectLst>
                  <a:glow rad="127000">
                    <a:schemeClr val="tx1"/>
                  </a:glow>
                </a:effectLst>
                <a:latin typeface="Arial" charset="0"/>
                <a:ea typeface="ＭＳ Ｐゴシック" charset="0"/>
                <a:cs typeface="ＭＳ Ｐゴシック" charset="0"/>
              </a:rPr>
              <a:t>you</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(5:12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57215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ISIS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28700"/>
            <a:ext cx="9144000" cy="4787435"/>
          </a:xfrm>
          <a:prstGeom prst="rect">
            <a:avLst/>
          </a:prstGeom>
        </p:spPr>
      </p:pic>
    </p:spTree>
    <p:extLst>
      <p:ext uri="{BB962C8B-B14F-4D97-AF65-F5344CB8AC3E}">
        <p14:creationId xmlns:p14="http://schemas.microsoft.com/office/powerpoint/2010/main" val="1807973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ISIS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79500"/>
            <a:ext cx="9144000" cy="4683815"/>
          </a:xfrm>
          <a:prstGeom prst="rect">
            <a:avLst/>
          </a:prstGeom>
        </p:spPr>
      </p:pic>
    </p:spTree>
    <p:extLst>
      <p:ext uri="{BB962C8B-B14F-4D97-AF65-F5344CB8AC3E}">
        <p14:creationId xmlns:p14="http://schemas.microsoft.com/office/powerpoint/2010/main" val="3180447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ISIS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3600"/>
            <a:ext cx="9144000" cy="5106390"/>
          </a:xfrm>
          <a:prstGeom prst="rect">
            <a:avLst/>
          </a:prstGeom>
        </p:spPr>
      </p:pic>
    </p:spTree>
    <p:extLst>
      <p:ext uri="{BB962C8B-B14F-4D97-AF65-F5344CB8AC3E}">
        <p14:creationId xmlns:p14="http://schemas.microsoft.com/office/powerpoint/2010/main" val="3180447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2224"/>
            <a:ext cx="9144000" cy="71492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The OT Prophets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7482"/>
            <a:ext cx="9144000" cy="4156655"/>
          </a:xfrm>
          <a:prstGeom prst="rect">
            <a:avLst/>
          </a:prstGeom>
        </p:spPr>
      </p:pic>
      <p:sp>
        <p:nvSpPr>
          <p:cNvPr id="5" name="Rectangle 2"/>
          <p:cNvSpPr txBox="1">
            <a:spLocks noChangeArrowheads="1"/>
          </p:cNvSpPr>
          <p:nvPr/>
        </p:nvSpPr>
        <p:spPr bwMode="auto">
          <a:xfrm>
            <a:off x="72008" y="5085184"/>
            <a:ext cx="9036496" cy="16156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t>
            </a:r>
            <a:r>
              <a:rPr lang="is-I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in the same way they persecuted the prophets who were before you</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(5:12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6737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43460"/>
            <a:ext cx="9143999" cy="2581484"/>
          </a:xfrm>
          <a:effectLst/>
          <a:extLst/>
        </p:spPr>
        <p:txBody>
          <a:bodyPr/>
          <a:lstStyle/>
          <a:p>
            <a:pPr>
              <a:defRPr/>
            </a:pPr>
            <a:r>
              <a:rPr lang="en-US" sz="6000" b="1" dirty="0">
                <a:solidFill>
                  <a:srgbClr val="000000"/>
                </a:solidFill>
                <a:latin typeface="Arial" charset="0"/>
                <a:ea typeface="ＭＳ Ｐゴシック" charset="0"/>
                <a:cs typeface="ＭＳ Ｐゴシック" charset="0"/>
              </a:rPr>
              <a:t>How can you get </a:t>
            </a:r>
            <a:r>
              <a:rPr lang="en-US" sz="6000" b="1" dirty="0">
                <a:solidFill>
                  <a:srgbClr val="FF0000"/>
                </a:solidFill>
                <a:latin typeface="Arial" charset="0"/>
                <a:ea typeface="ＭＳ Ｐゴシック" charset="0"/>
                <a:cs typeface="ＭＳ Ｐゴシック" charset="0"/>
              </a:rPr>
              <a:t>blessed</a:t>
            </a:r>
            <a:r>
              <a:rPr lang="en-US" sz="6000" b="1" dirty="0">
                <a:solidFill>
                  <a:srgbClr val="000000"/>
                </a:solidFill>
                <a:latin typeface="Arial" charset="0"/>
                <a:ea typeface="ＭＳ Ｐゴシック" charset="0"/>
                <a:cs typeface="ＭＳ Ｐゴシック" charset="0"/>
              </a:rPr>
              <a:t> in life? </a:t>
            </a:r>
            <a:endParaRPr lang="en-US" sz="6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000000"/>
                </a:solidFill>
                <a:latin typeface="Arial"/>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Believer </a:t>
            </a:r>
            <a:r>
              <a:rPr lang="en-US" b="1" dirty="0">
                <a:solidFill>
                  <a:srgbClr val="FFFF00"/>
                </a:solidFill>
                <a:effectLst>
                  <a:glow rad="127000">
                    <a:schemeClr val="tx1"/>
                  </a:glow>
                </a:effectLst>
                <a:latin typeface="Arial" charset="0"/>
                <a:ea typeface="ＭＳ Ｐゴシック" charset="0"/>
                <a:cs typeface="ＭＳ Ｐゴシック" charset="0"/>
              </a:rPr>
              <a:t>attitudes</a:t>
            </a:r>
            <a:r>
              <a:rPr lang="en-US" b="1" dirty="0">
                <a:effectLst>
                  <a:glow rad="127000">
                    <a:schemeClr val="tx1"/>
                  </a:glow>
                </a:effectLst>
                <a:latin typeface="Arial" charset="0"/>
                <a:ea typeface="ＭＳ Ｐゴシック" charset="0"/>
                <a:cs typeface="ＭＳ Ｐゴシック" charset="0"/>
              </a:rPr>
              <a:t> bring blessing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Main Idea)</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I. You </a:t>
            </a:r>
            <a:r>
              <a:rPr lang="en-US" sz="6000" b="1" dirty="0">
                <a:effectLst>
                  <a:glow rad="127000">
                    <a:schemeClr val="tx1"/>
                  </a:glow>
                </a:effectLst>
                <a:latin typeface="Arial" charset="0"/>
                <a:ea typeface="ＭＳ Ｐゴシック" charset="0"/>
                <a:cs typeface="ＭＳ Ｐゴシック" charset="0"/>
              </a:rPr>
              <a:t>get blessed by </a:t>
            </a:r>
            <a:r>
              <a:rPr lang="en-US" sz="6000" b="1" dirty="0">
                <a:solidFill>
                  <a:srgbClr val="FFFF00"/>
                </a:solidFill>
                <a:effectLst>
                  <a:glow rad="127000">
                    <a:schemeClr val="tx1"/>
                  </a:glow>
                </a:effectLst>
                <a:latin typeface="Arial" charset="0"/>
                <a:ea typeface="ＭＳ Ｐゴシック" charset="0"/>
                <a:cs typeface="ＭＳ Ｐゴシック" charset="0"/>
              </a:rPr>
              <a:t>believing</a:t>
            </a:r>
            <a:r>
              <a:rPr lang="en-US" sz="6000" b="1" dirty="0">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a:extLst/>
        </p:spPr>
        <p:txBody>
          <a:bodyPr anchor="t"/>
          <a:lstStyle/>
          <a:p>
            <a:pPr>
              <a:defRPr/>
            </a:pPr>
            <a:r>
              <a:rPr lang="en-US" sz="6000" b="1" dirty="0" smtClean="0">
                <a:effectLst>
                  <a:glow rad="127000">
                    <a:schemeClr val="tx1"/>
                  </a:glow>
                </a:effectLst>
                <a:latin typeface="Arial" charset="0"/>
                <a:ea typeface="ＭＳ Ｐゴシック" charset="0"/>
                <a:cs typeface="ＭＳ Ｐゴシック" charset="0"/>
              </a:rPr>
              <a:t>II. Be </a:t>
            </a:r>
            <a:r>
              <a:rPr lang="en-US" sz="6000" b="1" dirty="0">
                <a:effectLst>
                  <a:glow rad="127000">
                    <a:schemeClr val="tx1"/>
                  </a:glow>
                </a:effectLst>
                <a:latin typeface="Arial" charset="0"/>
                <a:ea typeface="ＭＳ Ｐゴシック" charset="0"/>
                <a:cs typeface="ＭＳ Ｐゴシック" charset="0"/>
              </a:rPr>
              <a:t>glad to </a:t>
            </a:r>
            <a:r>
              <a:rPr lang="en-US" sz="6000" b="1" dirty="0">
                <a:solidFill>
                  <a:srgbClr val="FFFF00"/>
                </a:solidFill>
                <a:effectLst>
                  <a:glow rad="127000">
                    <a:schemeClr val="tx1"/>
                  </a:glow>
                </a:effectLst>
                <a:latin typeface="Arial" charset="0"/>
                <a:ea typeface="ＭＳ Ｐゴシック" charset="0"/>
                <a:cs typeface="ＭＳ Ｐゴシック" charset="0"/>
              </a:rPr>
              <a:t>suffer</a:t>
            </a:r>
            <a:r>
              <a:rPr lang="en-US" sz="6000" b="1" dirty="0">
                <a:effectLst>
                  <a:glow rad="127000">
                    <a:schemeClr val="tx1"/>
                  </a:glow>
                </a:effectLst>
                <a:latin typeface="Arial" charset="0"/>
                <a:ea typeface="ＭＳ Ｐゴシック" charset="0"/>
                <a:cs typeface="ＭＳ Ｐゴシック" charset="0"/>
              </a:rPr>
              <a:t> for Christ </a:t>
            </a:r>
            <a:r>
              <a:rPr lang="en-US" sz="6000" b="1" dirty="0" smtClean="0">
                <a:effectLst>
                  <a:glow rad="127000">
                    <a:schemeClr val="tx1"/>
                  </a:glow>
                </a:effectLst>
                <a:latin typeface="Arial" charset="0"/>
                <a:ea typeface="ＭＳ Ｐゴシック" charset="0"/>
                <a:cs typeface="ＭＳ Ｐゴシック" charset="0"/>
              </a:rPr>
              <a:t>(5:12)!</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5496" y="44624"/>
            <a:ext cx="9036496" cy="1080120"/>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Relationships with others?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3402278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64704"/>
            <a:ext cx="9181679" cy="6093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78692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Questions to Consider</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218" y="1484784"/>
            <a:ext cx="9144000"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Which one of the Beatitude character qualities do you lack most? </a:t>
            </a:r>
            <a:endParaRPr lang="en-US" sz="3600" b="1" dirty="0" smtClean="0">
              <a:effectLst>
                <a:glow rad="127000">
                  <a:schemeClr val="tx1"/>
                </a:glow>
              </a:effectLst>
              <a:latin typeface="Arial" charset="0"/>
              <a:ea typeface="ＭＳ Ｐゴシック" charset="0"/>
              <a:cs typeface="ＭＳ Ｐゴシック" charset="0"/>
            </a:endParaRPr>
          </a:p>
          <a:p>
            <a:pPr>
              <a:defRPr/>
            </a:pP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dirty="0">
                <a:effectLst>
                  <a:glow rad="127000">
                    <a:schemeClr val="tx1"/>
                  </a:glow>
                </a:effectLst>
                <a:latin typeface="Arial" charset="0"/>
                <a:ea typeface="ＭＳ Ｐゴシック" charset="0"/>
                <a:cs typeface="ＭＳ Ｐゴシック" charset="0"/>
              </a:rPr>
              <a:t>How can you grow in that area</a:t>
            </a:r>
            <a:r>
              <a:rPr lang="en-US" sz="3600" b="1" dirty="0" smtClean="0">
                <a:effectLst>
                  <a:glow rad="127000">
                    <a:schemeClr val="tx1"/>
                  </a:glow>
                </a:effectLst>
                <a:latin typeface="Arial" charset="0"/>
                <a:ea typeface="ＭＳ Ｐゴシック" charset="0"/>
                <a:cs typeface="ＭＳ Ｐゴシック" charset="0"/>
              </a:rPr>
              <a:t>?</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a:p>
            <a:pPr>
              <a:defRPr/>
            </a:pPr>
            <a:r>
              <a:rPr lang="en-US" sz="3600" b="1" dirty="0">
                <a:effectLst>
                  <a:glow rad="127000">
                    <a:schemeClr val="tx1"/>
                  </a:glow>
                </a:effectLst>
                <a:latin typeface="Arial" charset="0"/>
                <a:ea typeface="ＭＳ Ｐゴシック" charset="0"/>
                <a:cs typeface="ＭＳ Ｐゴシック" charset="0"/>
              </a:rPr>
              <a:t>How can you better identify with persecuted believers?</a:t>
            </a:r>
          </a:p>
        </p:txBody>
      </p:sp>
    </p:spTree>
    <p:extLst>
      <p:ext uri="{BB962C8B-B14F-4D97-AF65-F5344CB8AC3E}">
        <p14:creationId xmlns:p14="http://schemas.microsoft.com/office/powerpoint/2010/main" val="3080184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00146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084463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003"/>
            <a:ext cx="9228517" cy="6921388"/>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Fun?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656577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4"/>
          <a:stretch>
            <a:fillRect/>
          </a:stretch>
        </p:blipFill>
        <p:spPr>
          <a:xfrm>
            <a:off x="0" y="1273000"/>
            <a:ext cx="9144000" cy="5599814"/>
          </a:xfrm>
          <a:prstGeom prst="rect">
            <a:avLst/>
          </a:prstGeom>
        </p:spPr>
      </p:pic>
      <p:sp>
        <p:nvSpPr>
          <p:cNvPr id="900098" name="Rectangle 2"/>
          <p:cNvSpPr>
            <a:spLocks noGrp="1" noChangeArrowheads="1"/>
          </p:cNvSpPr>
          <p:nvPr>
            <p:ph type="ctrTitle"/>
          </p:nvPr>
        </p:nvSpPr>
        <p:spPr>
          <a:xfrm>
            <a:off x="107504" y="116633"/>
            <a:ext cx="9036496" cy="1728192"/>
          </a:xfrm>
          <a:noFill/>
          <a:ln>
            <a:noFill/>
          </a:ln>
          <a:effectLst/>
          <a:extLst/>
        </p:spPr>
        <p:txBody>
          <a:bodyPr vert="horz" wrap="square" lIns="91440" tIns="45720" rIns="91440" bIns="45720" numCol="1" anchor="ctr" anchorCtr="0" compatLnSpc="1">
            <a:prstTxWarp prst="textNoShape">
              <a:avLst/>
            </a:prstTxWarp>
          </a:bodyPr>
          <a:lstStyle/>
          <a:p>
            <a:r>
              <a:rPr lang="en-US" sz="6000" b="1" dirty="0">
                <a:solidFill>
                  <a:srgbClr val="000000"/>
                </a:solidFill>
                <a:latin typeface="Arial" charset="0"/>
                <a:ea typeface="ＭＳ Ｐゴシック" charset="0"/>
                <a:cs typeface="ＭＳ Ｐゴシック" charset="0"/>
              </a:rPr>
              <a:t>Position? Looks?</a:t>
            </a:r>
          </a:p>
        </p:txBody>
      </p:sp>
    </p:spTree>
    <p:extLst>
      <p:ext uri="{BB962C8B-B14F-4D97-AF65-F5344CB8AC3E}">
        <p14:creationId xmlns:p14="http://schemas.microsoft.com/office/powerpoint/2010/main" val="70468261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13562</TotalTime>
  <Words>4351</Words>
  <Application>Microsoft Macintosh PowerPoint</Application>
  <PresentationFormat>On-screen Show (4:3)</PresentationFormat>
  <Paragraphs>370</Paragraphs>
  <Slides>72</Slides>
  <Notes>70</Notes>
  <HiddenSlides>0</HiddenSlides>
  <MMClips>0</MMClips>
  <ScaleCrop>false</ScaleCrop>
  <HeadingPairs>
    <vt:vector size="4" baseType="variant">
      <vt:variant>
        <vt:lpstr>Theme</vt:lpstr>
      </vt:variant>
      <vt:variant>
        <vt:i4>8</vt:i4>
      </vt:variant>
      <vt:variant>
        <vt:lpstr>Slide Titles</vt:lpstr>
      </vt:variant>
      <vt:variant>
        <vt:i4>72</vt:i4>
      </vt:variant>
    </vt:vector>
  </HeadingPairs>
  <TitlesOfParts>
    <vt:vector size="80" baseType="lpstr">
      <vt:lpstr>Pulse</vt:lpstr>
      <vt:lpstr>46_Blank Presentation</vt:lpstr>
      <vt:lpstr>49_Blank Presentation</vt:lpstr>
      <vt:lpstr>7_Default Design</vt:lpstr>
      <vt:lpstr>1_White on Black Background</vt:lpstr>
      <vt:lpstr>3_Pulse</vt:lpstr>
      <vt:lpstr>2_Pulse</vt:lpstr>
      <vt:lpstr>4_Office Theme</vt:lpstr>
      <vt:lpstr>How to Be Blessed  Matthew 5:1-12</vt:lpstr>
      <vt:lpstr>How to Be Happy in the Beatitudes</vt:lpstr>
      <vt:lpstr>The Beatitudes in Matthew 5:1-12</vt:lpstr>
      <vt:lpstr>How can you get blessed in life? </vt:lpstr>
      <vt:lpstr>Is blessing in education?</vt:lpstr>
      <vt:lpstr>Is blessing in power or money?</vt:lpstr>
      <vt:lpstr>Relationships with others?</vt:lpstr>
      <vt:lpstr>Fun?</vt:lpstr>
      <vt:lpstr>Position? Looks?</vt:lpstr>
      <vt:lpstr>Matthew:  Jesus is King</vt:lpstr>
      <vt:lpstr>Jesus fulfilled all the requirements to be Israel's king.</vt:lpstr>
      <vt:lpstr>The Revelation of the King (Matt 1–10)</vt:lpstr>
      <vt:lpstr>Proof Jesus is King  (Matt 1:1–4:11)</vt:lpstr>
      <vt:lpstr>The Revelation of the King (Matt 1–10)</vt:lpstr>
      <vt:lpstr>Are Beatitudes LAWS on how you get into the kingdom (eternal life)?</vt:lpstr>
      <vt:lpstr>Purpose of the Sermon (Matthew 5–7)</vt:lpstr>
      <vt:lpstr>When Jesus is King…  (Matthew 5–7)</vt:lpstr>
      <vt:lpstr>Beatitudes</vt:lpstr>
      <vt:lpstr>"Rabbi" Jesus</vt:lpstr>
      <vt:lpstr>Mount of Beatitudes</vt:lpstr>
      <vt:lpstr>Mount of Beatitudes</vt:lpstr>
      <vt:lpstr>beatus (Latin for "Blessed")</vt:lpstr>
      <vt:lpstr>Beatitudes</vt:lpstr>
      <vt:lpstr>"Rabbi" Jesus</vt:lpstr>
      <vt:lpstr>The Sermon on the Mount  (Matthew 5–7)</vt:lpstr>
      <vt:lpstr>Beatitudes</vt:lpstr>
      <vt:lpstr>Beatitudes</vt:lpstr>
      <vt:lpstr>Beatitudes</vt:lpstr>
      <vt:lpstr>…for they…</vt:lpstr>
      <vt:lpstr>Results of believing in Christ (1-11)</vt:lpstr>
      <vt:lpstr>How can you get blessed in life? </vt:lpstr>
      <vt:lpstr>I. You get blessed by believing (Matt 5:1-11)! </vt:lpstr>
      <vt:lpstr>Matthew 5:1-16</vt:lpstr>
      <vt:lpstr>Matthew 5:1-16</vt:lpstr>
      <vt:lpstr>"Blessed are the poor in spirit"  (5:3a) </vt:lpstr>
      <vt:lpstr>"…for theirs is the kingdom of heaven"  (5:3b)</vt:lpstr>
      <vt:lpstr>What does it mean to  "enter the kingdom"?</vt:lpstr>
      <vt:lpstr>The Gospel of the Kingdom</vt:lpstr>
      <vt:lpstr>What does it mean to  "enter the kingdom"?</vt:lpstr>
      <vt:lpstr>Blessed are those who mourn, for they will be comforted.  Matthew 5:4</vt:lpstr>
      <vt:lpstr>"Blessed are those who mourn"</vt:lpstr>
      <vt:lpstr>Blessed are the meek</vt:lpstr>
      <vt:lpstr>"Blessed are the meek"</vt:lpstr>
      <vt:lpstr>Meek means "gentle"</vt:lpstr>
      <vt:lpstr>What does it mean to "inherit the earth" (5b)?</vt:lpstr>
      <vt:lpstr>Believers will rule the earth  (Rev. 5:10 NLT). </vt:lpstr>
      <vt:lpstr>"Blessed are those who hunger and thirst for righteousness…"</vt:lpstr>
      <vt:lpstr>“Blessed are the merciful…”</vt:lpstr>
      <vt:lpstr>"Blessed are the pure in heart"</vt:lpstr>
      <vt:lpstr>"Blessed are the peacemakers"</vt:lpstr>
      <vt:lpstr>"Blessed are the peacemakers"</vt:lpstr>
      <vt:lpstr>"Blessed are the peacemakers"</vt:lpstr>
      <vt:lpstr>Blessed are the persecuted</vt:lpstr>
      <vt:lpstr>"Blessed are those who are persecuted because of righteousness,  for theirs is the kingdom of heaven"  (5:10 NIV).</vt:lpstr>
      <vt:lpstr>"Blessed are you when people insult you, persecute you and falsely say all kinds of evil against you because of me"  (5:11 NIV).</vt:lpstr>
      <vt:lpstr>"Blessed are you when people insult you, persecute you and falsely say all kinds of evil against you because of me"  (5:11 NIV).</vt:lpstr>
      <vt:lpstr>I. You get blessed by believing (5:1-11)! </vt:lpstr>
      <vt:lpstr>Beatitudes</vt:lpstr>
      <vt:lpstr>II. Be glad to suffer for Christ (5:12)!</vt:lpstr>
      <vt:lpstr>"Rejoice and be glad, because great is your reward in heaven, for in the same way they persecuted the prophets who were before you" (5:12 NIV).</vt:lpstr>
      <vt:lpstr>ISIS</vt:lpstr>
      <vt:lpstr>ISIS</vt:lpstr>
      <vt:lpstr>ISIS</vt:lpstr>
      <vt:lpstr>The OT Prophets</vt:lpstr>
      <vt:lpstr>How can you get blessed in life? </vt:lpstr>
      <vt:lpstr>Believer attitudes bring blessing  (Main Idea).</vt:lpstr>
      <vt:lpstr>When Jesus is King…  (Matthew 5–7)</vt:lpstr>
      <vt:lpstr>I. You get blessed by believing (5:1-11)! </vt:lpstr>
      <vt:lpstr>II. Be glad to suffer for Christ (5:12)!</vt:lpstr>
      <vt:lpstr>Questions to Consider</vt:lpstr>
      <vt:lpstr>NT Sermons link at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320</cp:revision>
  <dcterms:created xsi:type="dcterms:W3CDTF">2006-01-16T02:46:51Z</dcterms:created>
  <dcterms:modified xsi:type="dcterms:W3CDTF">2017-01-11T12:50:10Z</dcterms:modified>
</cp:coreProperties>
</file>